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19191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19191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3248568" y="2941408"/>
            <a:ext cx="5039995" cy="7345680"/>
          </a:xfrm>
          <a:custGeom>
            <a:avLst/>
            <a:gdLst/>
            <a:ahLst/>
            <a:cxnLst/>
            <a:rect l="l" t="t" r="r" b="b"/>
            <a:pathLst>
              <a:path w="5039994" h="7345680">
                <a:moveTo>
                  <a:pt x="5039480" y="0"/>
                </a:moveTo>
                <a:lnTo>
                  <a:pt x="0" y="7345590"/>
                </a:lnTo>
                <a:lnTo>
                  <a:pt x="5039480" y="7345590"/>
                </a:lnTo>
                <a:lnTo>
                  <a:pt x="503948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19191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7770" y="1873288"/>
            <a:ext cx="16665158" cy="2720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191919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140" y="119070"/>
            <a:ext cx="9096375" cy="10168255"/>
            <a:chOff x="9144140" y="119070"/>
            <a:chExt cx="9096375" cy="10168255"/>
          </a:xfrm>
        </p:grpSpPr>
        <p:sp>
          <p:nvSpPr>
            <p:cNvPr id="3" name="object 3"/>
            <p:cNvSpPr/>
            <p:nvPr/>
          </p:nvSpPr>
          <p:spPr>
            <a:xfrm>
              <a:off x="9144140" y="1032262"/>
              <a:ext cx="9096375" cy="9255125"/>
            </a:xfrm>
            <a:custGeom>
              <a:avLst/>
              <a:gdLst/>
              <a:ahLst/>
              <a:cxnLst/>
              <a:rect l="l" t="t" r="r" b="b"/>
              <a:pathLst>
                <a:path w="9096375" h="9255125">
                  <a:moveTo>
                    <a:pt x="9096373" y="0"/>
                  </a:moveTo>
                  <a:lnTo>
                    <a:pt x="0" y="6240659"/>
                  </a:lnTo>
                  <a:lnTo>
                    <a:pt x="2050865" y="9254736"/>
                  </a:lnTo>
                  <a:lnTo>
                    <a:pt x="9096373" y="9254736"/>
                  </a:lnTo>
                  <a:lnTo>
                    <a:pt x="9096373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4813" y="119070"/>
              <a:ext cx="6534149" cy="92868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38899" y="1903577"/>
            <a:ext cx="8063230" cy="5038090"/>
          </a:xfrm>
          <a:prstGeom prst="rect">
            <a:avLst/>
          </a:prstGeom>
        </p:spPr>
        <p:txBody>
          <a:bodyPr wrap="square" lIns="0" tIns="212725" rIns="0" bIns="0" rtlCol="0" vert="horz">
            <a:spAutoFit/>
          </a:bodyPr>
          <a:lstStyle/>
          <a:p>
            <a:pPr marL="12700" marR="5080">
              <a:lnSpc>
                <a:spcPct val="80300"/>
              </a:lnSpc>
              <a:spcBef>
                <a:spcPts val="1675"/>
              </a:spcBef>
            </a:pPr>
            <a:r>
              <a:rPr dirty="0" sz="6550" spc="-120">
                <a:solidFill>
                  <a:srgbClr val="191919"/>
                </a:solidFill>
                <a:latin typeface="Trebuchet MS"/>
                <a:cs typeface="Trebuchet MS"/>
              </a:rPr>
              <a:t>I</a:t>
            </a:r>
            <a:r>
              <a:rPr dirty="0" sz="6550" spc="-5">
                <a:solidFill>
                  <a:srgbClr val="191919"/>
                </a:solidFill>
                <a:latin typeface="Trebuchet MS"/>
                <a:cs typeface="Trebuchet MS"/>
              </a:rPr>
              <a:t>m</a:t>
            </a:r>
            <a:r>
              <a:rPr dirty="0" sz="6550" spc="-105">
                <a:solidFill>
                  <a:srgbClr val="191919"/>
                </a:solidFill>
                <a:latin typeface="Trebuchet MS"/>
                <a:cs typeface="Trebuchet MS"/>
              </a:rPr>
              <a:t>p</a:t>
            </a:r>
            <a:r>
              <a:rPr dirty="0" sz="6550" spc="-430">
                <a:solidFill>
                  <a:srgbClr val="191919"/>
                </a:solidFill>
                <a:latin typeface="Trebuchet MS"/>
                <a:cs typeface="Trebuchet MS"/>
              </a:rPr>
              <a:t>r</a:t>
            </a:r>
            <a:r>
              <a:rPr dirty="0" sz="6550" spc="229">
                <a:solidFill>
                  <a:srgbClr val="191919"/>
                </a:solidFill>
                <a:latin typeface="Trebuchet MS"/>
                <a:cs typeface="Trebuchet MS"/>
              </a:rPr>
              <a:t>o</a:t>
            </a:r>
            <a:r>
              <a:rPr dirty="0" sz="6550">
                <a:solidFill>
                  <a:srgbClr val="191919"/>
                </a:solidFill>
                <a:latin typeface="Trebuchet MS"/>
                <a:cs typeface="Trebuchet MS"/>
              </a:rPr>
              <a:t>v</a:t>
            </a:r>
            <a:r>
              <a:rPr dirty="0" sz="6550" spc="-400">
                <a:solidFill>
                  <a:srgbClr val="191919"/>
                </a:solidFill>
                <a:latin typeface="Trebuchet MS"/>
                <a:cs typeface="Trebuchet MS"/>
              </a:rPr>
              <a:t>i</a:t>
            </a:r>
            <a:r>
              <a:rPr dirty="0" sz="6550" spc="10">
                <a:solidFill>
                  <a:srgbClr val="191919"/>
                </a:solidFill>
                <a:latin typeface="Trebuchet MS"/>
                <a:cs typeface="Trebuchet MS"/>
              </a:rPr>
              <a:t>n</a:t>
            </a:r>
            <a:r>
              <a:rPr dirty="0" sz="6550" spc="250">
                <a:solidFill>
                  <a:srgbClr val="191919"/>
                </a:solidFill>
                <a:latin typeface="Trebuchet MS"/>
                <a:cs typeface="Trebuchet MS"/>
              </a:rPr>
              <a:t>g</a:t>
            </a:r>
            <a:r>
              <a:rPr dirty="0" sz="6550" spc="-47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6550" spc="680">
                <a:solidFill>
                  <a:srgbClr val="191919"/>
                </a:solidFill>
                <a:latin typeface="Trebuchet MS"/>
                <a:cs typeface="Trebuchet MS"/>
              </a:rPr>
              <a:t>D</a:t>
            </a:r>
            <a:r>
              <a:rPr dirty="0" sz="6550" spc="-25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-245">
                <a:solidFill>
                  <a:srgbClr val="191919"/>
                </a:solidFill>
                <a:latin typeface="Trebuchet MS"/>
                <a:cs typeface="Trebuchet MS"/>
              </a:rPr>
              <a:t>f</a:t>
            </a:r>
            <a:r>
              <a:rPr dirty="0" sz="6550" spc="-25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10">
                <a:solidFill>
                  <a:srgbClr val="191919"/>
                </a:solidFill>
                <a:latin typeface="Trebuchet MS"/>
                <a:cs typeface="Trebuchet MS"/>
              </a:rPr>
              <a:t>n</a:t>
            </a:r>
            <a:r>
              <a:rPr dirty="0" sz="6550" spc="85">
                <a:solidFill>
                  <a:srgbClr val="191919"/>
                </a:solidFill>
                <a:latin typeface="Trebuchet MS"/>
                <a:cs typeface="Trebuchet MS"/>
              </a:rPr>
              <a:t>s</a:t>
            </a:r>
            <a:r>
              <a:rPr dirty="0" sz="6550" spc="-175">
                <a:solidFill>
                  <a:srgbClr val="191919"/>
                </a:solidFill>
                <a:latin typeface="Trebuchet MS"/>
                <a:cs typeface="Trebuchet MS"/>
              </a:rPr>
              <a:t>e  </a:t>
            </a:r>
            <a:r>
              <a:rPr dirty="0" sz="6550" spc="105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dirty="0" sz="6550" spc="245">
                <a:solidFill>
                  <a:srgbClr val="191919"/>
                </a:solidFill>
                <a:latin typeface="Trebuchet MS"/>
                <a:cs typeface="Trebuchet MS"/>
              </a:rPr>
              <a:t>g</a:t>
            </a:r>
            <a:r>
              <a:rPr dirty="0" sz="6550" spc="-155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dirty="0" sz="6550" spc="-400">
                <a:solidFill>
                  <a:srgbClr val="191919"/>
                </a:solidFill>
                <a:latin typeface="Trebuchet MS"/>
                <a:cs typeface="Trebuchet MS"/>
              </a:rPr>
              <a:t>i</a:t>
            </a:r>
            <a:r>
              <a:rPr dirty="0" sz="6550" spc="10">
                <a:solidFill>
                  <a:srgbClr val="191919"/>
                </a:solidFill>
                <a:latin typeface="Trebuchet MS"/>
                <a:cs typeface="Trebuchet MS"/>
              </a:rPr>
              <a:t>n</a:t>
            </a:r>
            <a:r>
              <a:rPr dirty="0" sz="6550" spc="85">
                <a:solidFill>
                  <a:srgbClr val="191919"/>
                </a:solidFill>
                <a:latin typeface="Trebuchet MS"/>
                <a:cs typeface="Trebuchet MS"/>
              </a:rPr>
              <a:t>s</a:t>
            </a:r>
            <a:r>
              <a:rPr dirty="0" sz="6550" spc="-204">
                <a:solidFill>
                  <a:srgbClr val="191919"/>
                </a:solidFill>
                <a:latin typeface="Trebuchet MS"/>
                <a:cs typeface="Trebuchet MS"/>
              </a:rPr>
              <a:t>t</a:t>
            </a:r>
            <a:r>
              <a:rPr dirty="0" sz="6550" spc="-47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6550" spc="-110">
                <a:solidFill>
                  <a:srgbClr val="191919"/>
                </a:solidFill>
                <a:latin typeface="Trebuchet MS"/>
                <a:cs typeface="Trebuchet MS"/>
              </a:rPr>
              <a:t>P</a:t>
            </a:r>
            <a:r>
              <a:rPr dirty="0" sz="6550" spc="5">
                <a:solidFill>
                  <a:srgbClr val="191919"/>
                </a:solidFill>
                <a:latin typeface="Trebuchet MS"/>
                <a:cs typeface="Trebuchet MS"/>
              </a:rPr>
              <a:t>h</a:t>
            </a:r>
            <a:r>
              <a:rPr dirty="0" sz="6550" spc="-400">
                <a:solidFill>
                  <a:srgbClr val="191919"/>
                </a:solidFill>
                <a:latin typeface="Trebuchet MS"/>
                <a:cs typeface="Trebuchet MS"/>
              </a:rPr>
              <a:t>i</a:t>
            </a:r>
            <a:r>
              <a:rPr dirty="0" sz="6550" spc="85">
                <a:solidFill>
                  <a:srgbClr val="191919"/>
                </a:solidFill>
                <a:latin typeface="Trebuchet MS"/>
                <a:cs typeface="Trebuchet MS"/>
              </a:rPr>
              <a:t>s</a:t>
            </a:r>
            <a:r>
              <a:rPr dirty="0" sz="6550" spc="5">
                <a:solidFill>
                  <a:srgbClr val="191919"/>
                </a:solidFill>
                <a:latin typeface="Trebuchet MS"/>
                <a:cs typeface="Trebuchet MS"/>
              </a:rPr>
              <a:t>h</a:t>
            </a:r>
            <a:r>
              <a:rPr dirty="0" sz="6550" spc="-400">
                <a:solidFill>
                  <a:srgbClr val="191919"/>
                </a:solidFill>
                <a:latin typeface="Trebuchet MS"/>
                <a:cs typeface="Trebuchet MS"/>
              </a:rPr>
              <a:t>i</a:t>
            </a:r>
            <a:r>
              <a:rPr dirty="0" sz="6550" spc="10">
                <a:solidFill>
                  <a:srgbClr val="191919"/>
                </a:solidFill>
                <a:latin typeface="Trebuchet MS"/>
                <a:cs typeface="Trebuchet MS"/>
              </a:rPr>
              <a:t>n</a:t>
            </a:r>
            <a:r>
              <a:rPr dirty="0" sz="6550" spc="245">
                <a:solidFill>
                  <a:srgbClr val="191919"/>
                </a:solidFill>
                <a:latin typeface="Trebuchet MS"/>
                <a:cs typeface="Trebuchet MS"/>
              </a:rPr>
              <a:t>g</a:t>
            </a:r>
            <a:r>
              <a:rPr dirty="0" sz="6550" spc="-700">
                <a:solidFill>
                  <a:srgbClr val="191919"/>
                </a:solidFill>
                <a:latin typeface="Trebuchet MS"/>
                <a:cs typeface="Trebuchet MS"/>
              </a:rPr>
              <a:t>:  </a:t>
            </a:r>
            <a:r>
              <a:rPr dirty="0" sz="6550" spc="14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-110">
                <a:solidFill>
                  <a:srgbClr val="191919"/>
                </a:solidFill>
                <a:latin typeface="Trebuchet MS"/>
                <a:cs typeface="Trebuchet MS"/>
              </a:rPr>
              <a:t>d</a:t>
            </a:r>
            <a:r>
              <a:rPr dirty="0" sz="6550" spc="-125">
                <a:solidFill>
                  <a:srgbClr val="191919"/>
                </a:solidFill>
                <a:latin typeface="Trebuchet MS"/>
                <a:cs typeface="Trebuchet MS"/>
              </a:rPr>
              <a:t>u</a:t>
            </a:r>
            <a:r>
              <a:rPr dirty="0" sz="6550" spc="-400">
                <a:solidFill>
                  <a:srgbClr val="191919"/>
                </a:solidFill>
                <a:latin typeface="Trebuchet MS"/>
                <a:cs typeface="Trebuchet MS"/>
              </a:rPr>
              <a:t>c</a:t>
            </a:r>
            <a:r>
              <a:rPr dirty="0" sz="6550" spc="-155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dirty="0" sz="6550" spc="-210">
                <a:solidFill>
                  <a:srgbClr val="191919"/>
                </a:solidFill>
                <a:latin typeface="Trebuchet MS"/>
                <a:cs typeface="Trebuchet MS"/>
              </a:rPr>
              <a:t>t</a:t>
            </a:r>
            <a:r>
              <a:rPr dirty="0" sz="6550" spc="-400">
                <a:solidFill>
                  <a:srgbClr val="191919"/>
                </a:solidFill>
                <a:latin typeface="Trebuchet MS"/>
                <a:cs typeface="Trebuchet MS"/>
              </a:rPr>
              <a:t>i</a:t>
            </a:r>
            <a:r>
              <a:rPr dirty="0" sz="6550" spc="10">
                <a:solidFill>
                  <a:srgbClr val="191919"/>
                </a:solidFill>
                <a:latin typeface="Trebuchet MS"/>
                <a:cs typeface="Trebuchet MS"/>
              </a:rPr>
              <a:t>n</a:t>
            </a:r>
            <a:r>
              <a:rPr dirty="0" sz="6550" spc="250">
                <a:solidFill>
                  <a:srgbClr val="191919"/>
                </a:solidFill>
                <a:latin typeface="Trebuchet MS"/>
                <a:cs typeface="Trebuchet MS"/>
              </a:rPr>
              <a:t>g</a:t>
            </a:r>
            <a:r>
              <a:rPr dirty="0" sz="6550" spc="-47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6550" spc="254">
                <a:solidFill>
                  <a:srgbClr val="191919"/>
                </a:solidFill>
                <a:latin typeface="Trebuchet MS"/>
                <a:cs typeface="Trebuchet MS"/>
              </a:rPr>
              <a:t>o</a:t>
            </a:r>
            <a:r>
              <a:rPr dirty="0" sz="6550" spc="10">
                <a:solidFill>
                  <a:srgbClr val="191919"/>
                </a:solidFill>
                <a:latin typeface="Trebuchet MS"/>
                <a:cs typeface="Trebuchet MS"/>
              </a:rPr>
              <a:t>n  </a:t>
            </a:r>
            <a:r>
              <a:rPr dirty="0" sz="6550" spc="-145">
                <a:solidFill>
                  <a:srgbClr val="191919"/>
                </a:solidFill>
                <a:latin typeface="Trebuchet MS"/>
                <a:cs typeface="Trebuchet MS"/>
              </a:rPr>
              <a:t>Identiﬁcation </a:t>
            </a:r>
            <a:r>
              <a:rPr dirty="0" sz="6550" spc="-14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6550" spc="204">
                <a:solidFill>
                  <a:srgbClr val="191919"/>
                </a:solidFill>
                <a:latin typeface="Trebuchet MS"/>
                <a:cs typeface="Trebuchet MS"/>
              </a:rPr>
              <a:t>S</a:t>
            </a:r>
            <a:r>
              <a:rPr dirty="0" sz="6550" spc="-210">
                <a:solidFill>
                  <a:srgbClr val="191919"/>
                </a:solidFill>
                <a:latin typeface="Trebuchet MS"/>
                <a:cs typeface="Trebuchet MS"/>
              </a:rPr>
              <a:t>t</a:t>
            </a:r>
            <a:r>
              <a:rPr dirty="0" sz="6550" spc="-380">
                <a:solidFill>
                  <a:srgbClr val="191919"/>
                </a:solidFill>
                <a:latin typeface="Trebuchet MS"/>
                <a:cs typeface="Trebuchet MS"/>
              </a:rPr>
              <a:t>r</a:t>
            </a:r>
            <a:r>
              <a:rPr dirty="0" sz="6550" spc="-155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dirty="0" sz="6550" spc="-235">
                <a:solidFill>
                  <a:srgbClr val="191919"/>
                </a:solidFill>
                <a:latin typeface="Trebuchet MS"/>
                <a:cs typeface="Trebuchet MS"/>
              </a:rPr>
              <a:t>t</a:t>
            </a:r>
            <a:r>
              <a:rPr dirty="0" sz="6550" spc="-25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245">
                <a:solidFill>
                  <a:srgbClr val="191919"/>
                </a:solidFill>
                <a:latin typeface="Trebuchet MS"/>
                <a:cs typeface="Trebuchet MS"/>
              </a:rPr>
              <a:t>g</a:t>
            </a:r>
            <a:r>
              <a:rPr dirty="0" sz="6550" spc="-400">
                <a:solidFill>
                  <a:srgbClr val="191919"/>
                </a:solidFill>
                <a:latin typeface="Trebuchet MS"/>
                <a:cs typeface="Trebuchet MS"/>
              </a:rPr>
              <a:t>i</a:t>
            </a:r>
            <a:r>
              <a:rPr dirty="0" sz="6550" spc="-25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90">
                <a:solidFill>
                  <a:srgbClr val="191919"/>
                </a:solidFill>
                <a:latin typeface="Trebuchet MS"/>
                <a:cs typeface="Trebuchet MS"/>
              </a:rPr>
              <a:t>s</a:t>
            </a:r>
            <a:r>
              <a:rPr dirty="0" sz="6550" spc="-47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6550" spc="-155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dirty="0" sz="6550" spc="10">
                <a:solidFill>
                  <a:srgbClr val="191919"/>
                </a:solidFill>
                <a:latin typeface="Trebuchet MS"/>
                <a:cs typeface="Trebuchet MS"/>
              </a:rPr>
              <a:t>n</a:t>
            </a:r>
            <a:r>
              <a:rPr dirty="0" sz="6550" spc="-75">
                <a:solidFill>
                  <a:srgbClr val="191919"/>
                </a:solidFill>
                <a:latin typeface="Trebuchet MS"/>
                <a:cs typeface="Trebuchet MS"/>
              </a:rPr>
              <a:t>d  </a:t>
            </a:r>
            <a:r>
              <a:rPr dirty="0" sz="6550" spc="-110">
                <a:solidFill>
                  <a:srgbClr val="191919"/>
                </a:solidFill>
                <a:latin typeface="Trebuchet MS"/>
                <a:cs typeface="Trebuchet MS"/>
              </a:rPr>
              <a:t>P</a:t>
            </a:r>
            <a:r>
              <a:rPr dirty="0" sz="6550" spc="-430">
                <a:solidFill>
                  <a:srgbClr val="191919"/>
                </a:solidFill>
                <a:latin typeface="Trebuchet MS"/>
                <a:cs typeface="Trebuchet MS"/>
              </a:rPr>
              <a:t>r</a:t>
            </a:r>
            <a:r>
              <a:rPr dirty="0" sz="6550" spc="-25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-30">
                <a:solidFill>
                  <a:srgbClr val="191919"/>
                </a:solidFill>
                <a:latin typeface="Trebuchet MS"/>
                <a:cs typeface="Trebuchet MS"/>
              </a:rPr>
              <a:t>v</a:t>
            </a:r>
            <a:r>
              <a:rPr dirty="0" sz="6550" spc="-25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10">
                <a:solidFill>
                  <a:srgbClr val="191919"/>
                </a:solidFill>
                <a:latin typeface="Trebuchet MS"/>
                <a:cs typeface="Trebuchet MS"/>
              </a:rPr>
              <a:t>n</a:t>
            </a:r>
            <a:r>
              <a:rPr dirty="0" sz="6550" spc="-210">
                <a:solidFill>
                  <a:srgbClr val="191919"/>
                </a:solidFill>
                <a:latin typeface="Trebuchet MS"/>
                <a:cs typeface="Trebuchet MS"/>
              </a:rPr>
              <a:t>t</a:t>
            </a:r>
            <a:r>
              <a:rPr dirty="0" sz="6550" spc="-155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dirty="0" sz="6550" spc="-210">
                <a:solidFill>
                  <a:srgbClr val="191919"/>
                </a:solidFill>
                <a:latin typeface="Trebuchet MS"/>
                <a:cs typeface="Trebuchet MS"/>
              </a:rPr>
              <a:t>t</a:t>
            </a:r>
            <a:r>
              <a:rPr dirty="0" sz="6550" spc="-400">
                <a:solidFill>
                  <a:srgbClr val="191919"/>
                </a:solidFill>
                <a:latin typeface="Trebuchet MS"/>
                <a:cs typeface="Trebuchet MS"/>
              </a:rPr>
              <a:t>i</a:t>
            </a:r>
            <a:r>
              <a:rPr dirty="0" sz="6550" spc="-30">
                <a:solidFill>
                  <a:srgbClr val="191919"/>
                </a:solidFill>
                <a:latin typeface="Trebuchet MS"/>
                <a:cs typeface="Trebuchet MS"/>
              </a:rPr>
              <a:t>v</a:t>
            </a:r>
            <a:r>
              <a:rPr dirty="0" sz="6550" spc="-245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-47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6550" spc="944">
                <a:solidFill>
                  <a:srgbClr val="191919"/>
                </a:solidFill>
                <a:latin typeface="Trebuchet MS"/>
                <a:cs typeface="Trebuchet MS"/>
              </a:rPr>
              <a:t>M</a:t>
            </a:r>
            <a:r>
              <a:rPr dirty="0" sz="6550" spc="-25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-155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dirty="0" sz="6550" spc="85">
                <a:solidFill>
                  <a:srgbClr val="191919"/>
                </a:solidFill>
                <a:latin typeface="Trebuchet MS"/>
                <a:cs typeface="Trebuchet MS"/>
              </a:rPr>
              <a:t>s</a:t>
            </a:r>
            <a:r>
              <a:rPr dirty="0" sz="6550" spc="-125">
                <a:solidFill>
                  <a:srgbClr val="191919"/>
                </a:solidFill>
                <a:latin typeface="Trebuchet MS"/>
                <a:cs typeface="Trebuchet MS"/>
              </a:rPr>
              <a:t>u</a:t>
            </a:r>
            <a:r>
              <a:rPr dirty="0" sz="6550" spc="-430">
                <a:solidFill>
                  <a:srgbClr val="191919"/>
                </a:solidFill>
                <a:latin typeface="Trebuchet MS"/>
                <a:cs typeface="Trebuchet MS"/>
              </a:rPr>
              <a:t>r</a:t>
            </a:r>
            <a:r>
              <a:rPr dirty="0" sz="6550" spc="-25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dirty="0" sz="6550" spc="90">
                <a:solidFill>
                  <a:srgbClr val="191919"/>
                </a:solidFill>
                <a:latin typeface="Trebuchet MS"/>
                <a:cs typeface="Trebuchet MS"/>
              </a:rPr>
              <a:t>s</a:t>
            </a:r>
            <a:endParaRPr sz="65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94549" y="0"/>
            <a:ext cx="1278255" cy="758825"/>
          </a:xfrm>
          <a:custGeom>
            <a:avLst/>
            <a:gdLst/>
            <a:ahLst/>
            <a:cxnLst/>
            <a:rect l="l" t="t" r="r" b="b"/>
            <a:pathLst>
              <a:path w="1278254" h="758825">
                <a:moveTo>
                  <a:pt x="639318" y="758798"/>
                </a:moveTo>
                <a:lnTo>
                  <a:pt x="0" y="758798"/>
                </a:lnTo>
                <a:lnTo>
                  <a:pt x="0" y="0"/>
                </a:lnTo>
              </a:path>
              <a:path w="1278254" h="758825">
                <a:moveTo>
                  <a:pt x="1277912" y="0"/>
                </a:moveTo>
                <a:lnTo>
                  <a:pt x="1277912" y="758798"/>
                </a:lnTo>
                <a:lnTo>
                  <a:pt x="639318" y="758798"/>
                </a:lnTo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3428" y="7766087"/>
            <a:ext cx="2230120" cy="154305"/>
          </a:xfrm>
          <a:custGeom>
            <a:avLst/>
            <a:gdLst/>
            <a:ahLst/>
            <a:cxnLst/>
            <a:rect l="l" t="t" r="r" b="b"/>
            <a:pathLst>
              <a:path w="2230120" h="154304">
                <a:moveTo>
                  <a:pt x="100" y="0"/>
                </a:moveTo>
                <a:lnTo>
                  <a:pt x="0" y="152641"/>
                </a:lnTo>
                <a:lnTo>
                  <a:pt x="2229841" y="154076"/>
                </a:lnTo>
                <a:lnTo>
                  <a:pt x="2229930" y="1435"/>
                </a:lnTo>
                <a:lnTo>
                  <a:pt x="10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3230" y="913102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28262" y="913102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23307" y="913102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80"/>
                </a:lnTo>
                <a:lnTo>
                  <a:pt x="274307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962" y="2993370"/>
            <a:ext cx="18109565" cy="7294245"/>
            <a:chOff x="178962" y="2993370"/>
            <a:chExt cx="18109565" cy="7294245"/>
          </a:xfrm>
        </p:grpSpPr>
        <p:sp>
          <p:nvSpPr>
            <p:cNvPr id="3" name="object 3"/>
            <p:cNvSpPr/>
            <p:nvPr/>
          </p:nvSpPr>
          <p:spPr>
            <a:xfrm>
              <a:off x="13284002" y="2993370"/>
              <a:ext cx="5004435" cy="7294245"/>
            </a:xfrm>
            <a:custGeom>
              <a:avLst/>
              <a:gdLst/>
              <a:ahLst/>
              <a:cxnLst/>
              <a:rect l="l" t="t" r="r" b="b"/>
              <a:pathLst>
                <a:path w="5004434" h="7294245">
                  <a:moveTo>
                    <a:pt x="5003933" y="0"/>
                  </a:moveTo>
                  <a:lnTo>
                    <a:pt x="0" y="7293627"/>
                  </a:lnTo>
                  <a:lnTo>
                    <a:pt x="5003933" y="7293627"/>
                  </a:lnTo>
                  <a:lnTo>
                    <a:pt x="5003933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962" y="5524136"/>
              <a:ext cx="16859248" cy="47625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44" y="429768"/>
            <a:ext cx="8394192" cy="7741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18720" y="2128875"/>
            <a:ext cx="2757246" cy="42129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14"/>
              </a:spcBef>
            </a:pPr>
            <a:r>
              <a:rPr dirty="0" spc="25"/>
              <a:t>Encourage</a:t>
            </a:r>
            <a:r>
              <a:rPr dirty="0" spc="-195"/>
              <a:t> </a:t>
            </a:r>
            <a:r>
              <a:rPr dirty="0" spc="20"/>
              <a:t>individuals</a:t>
            </a:r>
            <a:r>
              <a:rPr dirty="0" spc="-190"/>
              <a:t> </a:t>
            </a:r>
            <a:r>
              <a:rPr dirty="0" spc="70"/>
              <a:t>to</a:t>
            </a:r>
            <a:r>
              <a:rPr dirty="0" spc="-190"/>
              <a:t> </a:t>
            </a:r>
            <a:r>
              <a:rPr dirty="0" spc="25"/>
              <a:t>report</a:t>
            </a:r>
            <a:r>
              <a:rPr dirty="0" spc="-190"/>
              <a:t> </a:t>
            </a:r>
            <a:r>
              <a:rPr dirty="0" spc="25"/>
              <a:t>phishing</a:t>
            </a:r>
            <a:r>
              <a:rPr dirty="0" spc="-190"/>
              <a:t> </a:t>
            </a:r>
            <a:r>
              <a:rPr dirty="0" spc="50"/>
              <a:t>attempts</a:t>
            </a:r>
            <a:r>
              <a:rPr dirty="0" spc="-190"/>
              <a:t> </a:t>
            </a:r>
            <a:r>
              <a:rPr dirty="0" spc="70"/>
              <a:t>to</a:t>
            </a:r>
            <a:r>
              <a:rPr dirty="0" spc="-190"/>
              <a:t> </a:t>
            </a:r>
            <a:r>
              <a:rPr dirty="0" spc="20"/>
              <a:t>their</a:t>
            </a:r>
            <a:r>
              <a:rPr dirty="0" spc="-265"/>
              <a:t> </a:t>
            </a:r>
            <a:r>
              <a:rPr dirty="0" spc="-15">
                <a:solidFill>
                  <a:srgbClr val="000000"/>
                </a:solidFill>
              </a:rPr>
              <a:t>IT</a:t>
            </a:r>
            <a:r>
              <a:rPr dirty="0" spc="-190">
                <a:solidFill>
                  <a:srgbClr val="000000"/>
                </a:solidFill>
              </a:rPr>
              <a:t> </a:t>
            </a:r>
            <a:r>
              <a:rPr dirty="0" spc="35">
                <a:solidFill>
                  <a:srgbClr val="000000"/>
                </a:solidFill>
              </a:rPr>
              <a:t>department</a:t>
            </a:r>
            <a:r>
              <a:rPr dirty="0" spc="-185">
                <a:solidFill>
                  <a:srgbClr val="000000"/>
                </a:solidFill>
              </a:rPr>
              <a:t> </a:t>
            </a:r>
            <a:r>
              <a:rPr dirty="0" spc="35"/>
              <a:t>or</a:t>
            </a:r>
            <a:r>
              <a:rPr dirty="0" spc="-260"/>
              <a:t> </a:t>
            </a:r>
            <a:r>
              <a:rPr dirty="0"/>
              <a:t>relevant </a:t>
            </a:r>
            <a:r>
              <a:rPr dirty="0" spc="-915"/>
              <a:t> </a:t>
            </a:r>
            <a:r>
              <a:rPr dirty="0" spc="25"/>
              <a:t>authorities. Reporting helps </a:t>
            </a:r>
            <a:r>
              <a:rPr dirty="0" spc="30"/>
              <a:t>track </a:t>
            </a:r>
            <a:r>
              <a:rPr dirty="0" spc="25"/>
              <a:t>and </a:t>
            </a:r>
            <a:r>
              <a:rPr dirty="0" spc="30"/>
              <a:t>mitigate </a:t>
            </a:r>
            <a:r>
              <a:rPr dirty="0" spc="20"/>
              <a:t>threats, </a:t>
            </a:r>
            <a:r>
              <a:rPr dirty="0" spc="35"/>
              <a:t>contributing </a:t>
            </a:r>
            <a:r>
              <a:rPr dirty="0" spc="70"/>
              <a:t>to </a:t>
            </a:r>
            <a:r>
              <a:rPr dirty="0" spc="-20"/>
              <a:t>a </a:t>
            </a:r>
            <a:r>
              <a:rPr dirty="0"/>
              <a:t>safer </a:t>
            </a:r>
            <a:r>
              <a:rPr dirty="0" spc="5"/>
              <a:t> </a:t>
            </a:r>
            <a:r>
              <a:rPr dirty="0" spc="10"/>
              <a:t>organizational </a:t>
            </a:r>
            <a:r>
              <a:rPr dirty="0" spc="25"/>
              <a:t>environment. </a:t>
            </a:r>
            <a:r>
              <a:rPr dirty="0" spc="5"/>
              <a:t>Awareness </a:t>
            </a:r>
            <a:r>
              <a:rPr dirty="0" spc="25"/>
              <a:t>and </a:t>
            </a:r>
            <a:r>
              <a:rPr dirty="0" spc="35"/>
              <a:t>action </a:t>
            </a:r>
            <a:r>
              <a:rPr dirty="0" spc="-25"/>
              <a:t>are </a:t>
            </a:r>
            <a:r>
              <a:rPr dirty="0" spc="-15"/>
              <a:t>key </a:t>
            </a:r>
            <a:r>
              <a:rPr dirty="0" spc="30"/>
              <a:t>elements </a:t>
            </a:r>
            <a:r>
              <a:rPr dirty="0" spc="15"/>
              <a:t>in </a:t>
            </a:r>
            <a:r>
              <a:rPr dirty="0" spc="45"/>
              <a:t>combating </a:t>
            </a:r>
            <a:r>
              <a:rPr dirty="0" spc="-915"/>
              <a:t> </a:t>
            </a:r>
            <a:r>
              <a:rPr dirty="0" spc="25"/>
              <a:t>phishing.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435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78402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80"/>
                </a:lnTo>
                <a:lnTo>
                  <a:pt x="274307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83357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9187205" y="4582"/>
            <a:ext cx="9096375" cy="10282555"/>
            <a:chOff x="9187205" y="4582"/>
            <a:chExt cx="9096375" cy="10282555"/>
          </a:xfrm>
        </p:grpSpPr>
        <p:sp>
          <p:nvSpPr>
            <p:cNvPr id="6" name="object 6"/>
            <p:cNvSpPr/>
            <p:nvPr/>
          </p:nvSpPr>
          <p:spPr>
            <a:xfrm>
              <a:off x="9187205" y="4582"/>
              <a:ext cx="9096375" cy="10282555"/>
            </a:xfrm>
            <a:custGeom>
              <a:avLst/>
              <a:gdLst/>
              <a:ahLst/>
              <a:cxnLst/>
              <a:rect l="l" t="t" r="r" b="b"/>
              <a:pathLst>
                <a:path w="9096375" h="10282555">
                  <a:moveTo>
                    <a:pt x="9096373" y="0"/>
                  </a:moveTo>
                  <a:lnTo>
                    <a:pt x="0" y="6240655"/>
                  </a:lnTo>
                  <a:lnTo>
                    <a:pt x="2750123" y="10282416"/>
                  </a:lnTo>
                  <a:lnTo>
                    <a:pt x="9096373" y="10282416"/>
                  </a:lnTo>
                  <a:lnTo>
                    <a:pt x="9096373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5013" y="169811"/>
              <a:ext cx="6515100" cy="921945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6255" y="908304"/>
            <a:ext cx="5498592" cy="11186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7151" y="6392494"/>
            <a:ext cx="2213571" cy="4501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790" y="7106869"/>
            <a:ext cx="2076222" cy="4543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0326" y="3232892"/>
            <a:ext cx="7923530" cy="50736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20"/>
              </a:spcBef>
            </a:pPr>
            <a:r>
              <a:rPr dirty="0" sz="3750" spc="20">
                <a:solidFill>
                  <a:srgbClr val="191919"/>
                </a:solidFill>
                <a:latin typeface="Microsoft Sans Serif"/>
                <a:cs typeface="Microsoft Sans Serif"/>
              </a:rPr>
              <a:t>Examining </a:t>
            </a:r>
            <a:r>
              <a:rPr dirty="0" sz="3750" spc="-15">
                <a:solidFill>
                  <a:srgbClr val="191919"/>
                </a:solidFill>
                <a:latin typeface="Microsoft Sans Serif"/>
                <a:cs typeface="Microsoft Sans Serif"/>
              </a:rPr>
              <a:t>real-life </a:t>
            </a:r>
            <a:r>
              <a:rPr dirty="0" sz="3750" spc="20">
                <a:solidFill>
                  <a:srgbClr val="191919"/>
                </a:solidFill>
                <a:latin typeface="Microsoft Sans Serif"/>
                <a:cs typeface="Microsoft Sans Serif"/>
              </a:rPr>
              <a:t>case </a:t>
            </a:r>
            <a:r>
              <a:rPr dirty="0" sz="3750" spc="30">
                <a:solidFill>
                  <a:srgbClr val="191919"/>
                </a:solidFill>
                <a:latin typeface="Microsoft Sans Serif"/>
                <a:cs typeface="Microsoft Sans Serif"/>
              </a:rPr>
              <a:t>studies </a:t>
            </a:r>
            <a:r>
              <a:rPr dirty="0" sz="3750" spc="40">
                <a:solidFill>
                  <a:srgbClr val="191919"/>
                </a:solidFill>
                <a:latin typeface="Microsoft Sans Serif"/>
                <a:cs typeface="Microsoft Sans Serif"/>
              </a:rPr>
              <a:t>of </a:t>
            </a:r>
            <a:r>
              <a:rPr dirty="0" sz="3750" spc="4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25">
                <a:solidFill>
                  <a:srgbClr val="191919"/>
                </a:solidFill>
                <a:latin typeface="Microsoft Sans Serif"/>
                <a:cs typeface="Microsoft Sans Serif"/>
              </a:rPr>
              <a:t>phishing</a:t>
            </a:r>
            <a:r>
              <a:rPr dirty="0" sz="37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30">
                <a:solidFill>
                  <a:srgbClr val="191919"/>
                </a:solidFill>
                <a:latin typeface="Microsoft Sans Serif"/>
                <a:cs typeface="Microsoft Sans Serif"/>
              </a:rPr>
              <a:t>attacks</a:t>
            </a:r>
            <a:r>
              <a:rPr dirty="0" sz="37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30">
                <a:solidFill>
                  <a:srgbClr val="191919"/>
                </a:solidFill>
                <a:latin typeface="Microsoft Sans Serif"/>
                <a:cs typeface="Microsoft Sans Serif"/>
              </a:rPr>
              <a:t>can</a:t>
            </a:r>
            <a:r>
              <a:rPr dirty="0" sz="37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15">
                <a:solidFill>
                  <a:srgbClr val="191919"/>
                </a:solidFill>
                <a:latin typeface="Microsoft Sans Serif"/>
                <a:cs typeface="Microsoft Sans Serif"/>
              </a:rPr>
              <a:t>provide</a:t>
            </a:r>
            <a:r>
              <a:rPr dirty="0" sz="37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-5">
                <a:solidFill>
                  <a:srgbClr val="191919"/>
                </a:solidFill>
                <a:latin typeface="Microsoft Sans Serif"/>
                <a:cs typeface="Microsoft Sans Serif"/>
              </a:rPr>
              <a:t>valuable </a:t>
            </a:r>
            <a:r>
              <a:rPr dirty="0" sz="3750" spc="-98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25">
                <a:solidFill>
                  <a:srgbClr val="191919"/>
                </a:solidFill>
                <a:latin typeface="Microsoft Sans Serif"/>
                <a:cs typeface="Microsoft Sans Serif"/>
              </a:rPr>
              <a:t>insights. Understanding </a:t>
            </a:r>
            <a:r>
              <a:rPr dirty="0" sz="3750" spc="35">
                <a:solidFill>
                  <a:srgbClr val="191919"/>
                </a:solidFill>
                <a:latin typeface="Microsoft Sans Serif"/>
                <a:cs typeface="Microsoft Sans Serif"/>
              </a:rPr>
              <a:t>how </a:t>
            </a:r>
            <a:r>
              <a:rPr dirty="0" sz="3750" spc="25">
                <a:solidFill>
                  <a:srgbClr val="191919"/>
                </a:solidFill>
                <a:latin typeface="Microsoft Sans Serif"/>
                <a:cs typeface="Microsoft Sans Serif"/>
              </a:rPr>
              <a:t>these </a:t>
            </a:r>
            <a:r>
              <a:rPr dirty="0" sz="3750" spc="30">
                <a:solidFill>
                  <a:srgbClr val="191919"/>
                </a:solidFill>
                <a:latin typeface="Microsoft Sans Serif"/>
                <a:cs typeface="Microsoft Sans Serif"/>
              </a:rPr>
              <a:t> attacks occurred </a:t>
            </a:r>
            <a:r>
              <a:rPr dirty="0" sz="3750" spc="20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dirty="0" sz="3750" spc="30">
                <a:solidFill>
                  <a:srgbClr val="191919"/>
                </a:solidFill>
                <a:latin typeface="Microsoft Sans Serif"/>
                <a:cs typeface="Microsoft Sans Serif"/>
              </a:rPr>
              <a:t>the </a:t>
            </a:r>
            <a:r>
              <a:rPr dirty="0" sz="3750" spc="25">
                <a:solidFill>
                  <a:srgbClr val="191919"/>
                </a:solidFill>
                <a:latin typeface="Microsoft Sans Serif"/>
                <a:cs typeface="Microsoft Sans Serif"/>
              </a:rPr>
              <a:t>responses </a:t>
            </a:r>
            <a:r>
              <a:rPr dirty="0" sz="3750" spc="3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75">
                <a:solidFill>
                  <a:srgbClr val="191919"/>
                </a:solidFill>
                <a:latin typeface="Microsoft Sans Serif"/>
                <a:cs typeface="Microsoft Sans Serif"/>
              </a:rPr>
              <a:t>t</a:t>
            </a:r>
            <a:r>
              <a:rPr dirty="0" sz="3750" spc="-35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dirty="0" sz="3750" spc="-60">
                <a:solidFill>
                  <a:srgbClr val="191919"/>
                </a:solidFill>
                <a:latin typeface="Microsoft Sans Serif"/>
                <a:cs typeface="Microsoft Sans Serif"/>
              </a:rPr>
              <a:t>k</a:t>
            </a:r>
            <a:r>
              <a:rPr dirty="0" sz="3750" spc="-2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dirty="0" sz="3750" spc="40">
                <a:solidFill>
                  <a:srgbClr val="191919"/>
                </a:solidFill>
                <a:latin typeface="Microsoft Sans Serif"/>
                <a:cs typeface="Microsoft Sans Serif"/>
              </a:rPr>
              <a:t>n</a:t>
            </a:r>
            <a:r>
              <a:rPr dirty="0" sz="37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80">
                <a:solidFill>
                  <a:srgbClr val="191919"/>
                </a:solidFill>
                <a:latin typeface="Microsoft Sans Serif"/>
                <a:cs typeface="Microsoft Sans Serif"/>
              </a:rPr>
              <a:t>c</a:t>
            </a:r>
            <a:r>
              <a:rPr dirty="0" sz="3750" spc="-35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dirty="0" sz="3750" spc="40">
                <a:solidFill>
                  <a:srgbClr val="191919"/>
                </a:solidFill>
                <a:latin typeface="Microsoft Sans Serif"/>
                <a:cs typeface="Microsoft Sans Serif"/>
              </a:rPr>
              <a:t>n</a:t>
            </a:r>
            <a:r>
              <a:rPr dirty="0" sz="37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-10">
                <a:solidFill>
                  <a:srgbClr val="191919"/>
                </a:solidFill>
                <a:latin typeface="Microsoft Sans Serif"/>
                <a:cs typeface="Microsoft Sans Serif"/>
              </a:rPr>
              <a:t>i</a:t>
            </a:r>
            <a:r>
              <a:rPr dirty="0" sz="3750" spc="35">
                <a:solidFill>
                  <a:srgbClr val="191919"/>
                </a:solidFill>
                <a:latin typeface="Microsoft Sans Serif"/>
                <a:cs typeface="Microsoft Sans Serif"/>
              </a:rPr>
              <a:t>n</a:t>
            </a:r>
            <a:r>
              <a:rPr dirty="0" sz="3750" spc="-5">
                <a:solidFill>
                  <a:srgbClr val="191919"/>
                </a:solidFill>
                <a:latin typeface="Microsoft Sans Serif"/>
                <a:cs typeface="Microsoft Sans Serif"/>
              </a:rPr>
              <a:t>f</a:t>
            </a:r>
            <a:r>
              <a:rPr dirty="0" sz="3750" spc="6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dirty="0" sz="375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dirty="0" sz="3750" spc="125">
                <a:solidFill>
                  <a:srgbClr val="191919"/>
                </a:solidFill>
                <a:latin typeface="Microsoft Sans Serif"/>
                <a:cs typeface="Microsoft Sans Serif"/>
              </a:rPr>
              <a:t>m</a:t>
            </a:r>
            <a:r>
              <a:rPr dirty="0" sz="37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50">
                <a:solidFill>
                  <a:srgbClr val="191919"/>
                </a:solidFill>
                <a:latin typeface="Microsoft Sans Serif"/>
                <a:cs typeface="Microsoft Sans Serif"/>
              </a:rPr>
              <a:t>b</a:t>
            </a:r>
            <a:r>
              <a:rPr dirty="0" sz="3750" spc="-2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dirty="0" sz="3750" spc="75">
                <a:solidFill>
                  <a:srgbClr val="191919"/>
                </a:solidFill>
                <a:latin typeface="Microsoft Sans Serif"/>
                <a:cs typeface="Microsoft Sans Serif"/>
              </a:rPr>
              <a:t>tt</a:t>
            </a:r>
            <a:r>
              <a:rPr dirty="0" sz="3750" spc="-2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dirty="0" sz="3750" spc="5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dirty="0" sz="3750" spc="-28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50">
                <a:latin typeface="Microsoft Sans Serif"/>
                <a:cs typeface="Microsoft Sans Serif"/>
              </a:rPr>
              <a:t>p</a:t>
            </a:r>
            <a:r>
              <a:rPr dirty="0" sz="3750" spc="-35">
                <a:latin typeface="Microsoft Sans Serif"/>
                <a:cs typeface="Microsoft Sans Serif"/>
              </a:rPr>
              <a:t>r</a:t>
            </a:r>
            <a:r>
              <a:rPr dirty="0" sz="3750" spc="-20">
                <a:latin typeface="Microsoft Sans Serif"/>
                <a:cs typeface="Microsoft Sans Serif"/>
              </a:rPr>
              <a:t>e</a:t>
            </a:r>
            <a:r>
              <a:rPr dirty="0" sz="3750" spc="10">
                <a:latin typeface="Microsoft Sans Serif"/>
                <a:cs typeface="Microsoft Sans Serif"/>
              </a:rPr>
              <a:t>v</a:t>
            </a:r>
            <a:r>
              <a:rPr dirty="0" sz="3750" spc="-20">
                <a:latin typeface="Microsoft Sans Serif"/>
                <a:cs typeface="Microsoft Sans Serif"/>
              </a:rPr>
              <a:t>e</a:t>
            </a:r>
            <a:r>
              <a:rPr dirty="0" sz="3750" spc="35">
                <a:latin typeface="Microsoft Sans Serif"/>
                <a:cs typeface="Microsoft Sans Serif"/>
              </a:rPr>
              <a:t>n</a:t>
            </a:r>
            <a:r>
              <a:rPr dirty="0" sz="3750" spc="75">
                <a:latin typeface="Microsoft Sans Serif"/>
                <a:cs typeface="Microsoft Sans Serif"/>
              </a:rPr>
              <a:t>t</a:t>
            </a:r>
            <a:r>
              <a:rPr dirty="0" sz="3750" spc="-10">
                <a:latin typeface="Microsoft Sans Serif"/>
                <a:cs typeface="Microsoft Sans Serif"/>
              </a:rPr>
              <a:t>i</a:t>
            </a:r>
            <a:r>
              <a:rPr dirty="0" sz="3750" spc="60">
                <a:latin typeface="Microsoft Sans Serif"/>
                <a:cs typeface="Microsoft Sans Serif"/>
              </a:rPr>
              <a:t>o</a:t>
            </a:r>
            <a:r>
              <a:rPr dirty="0" sz="3750" spc="25">
                <a:latin typeface="Microsoft Sans Serif"/>
                <a:cs typeface="Microsoft Sans Serif"/>
              </a:rPr>
              <a:t>n  </a:t>
            </a:r>
            <a:r>
              <a:rPr dirty="0" sz="3750" spc="10">
                <a:latin typeface="Microsoft Sans Serif"/>
                <a:cs typeface="Microsoft Sans Serif"/>
              </a:rPr>
              <a:t>strategies</a:t>
            </a:r>
            <a:r>
              <a:rPr dirty="0" sz="3750" spc="10">
                <a:solidFill>
                  <a:srgbClr val="191919"/>
                </a:solidFill>
                <a:latin typeface="Microsoft Sans Serif"/>
                <a:cs typeface="Microsoft Sans Serif"/>
              </a:rPr>
              <a:t>. </a:t>
            </a:r>
            <a:r>
              <a:rPr dirty="0" sz="3750" spc="-5">
                <a:solidFill>
                  <a:srgbClr val="191919"/>
                </a:solidFill>
                <a:latin typeface="Microsoft Sans Serif"/>
                <a:cs typeface="Microsoft Sans Serif"/>
              </a:rPr>
              <a:t>Learning </a:t>
            </a:r>
            <a:r>
              <a:rPr dirty="0" sz="3750" spc="40">
                <a:solidFill>
                  <a:srgbClr val="191919"/>
                </a:solidFill>
                <a:latin typeface="Microsoft Sans Serif"/>
                <a:cs typeface="Microsoft Sans Serif"/>
              </a:rPr>
              <a:t>from </a:t>
            </a:r>
            <a:r>
              <a:rPr dirty="0" sz="3750" spc="35">
                <a:solidFill>
                  <a:srgbClr val="191919"/>
                </a:solidFill>
                <a:latin typeface="Microsoft Sans Serif"/>
                <a:cs typeface="Microsoft Sans Serif"/>
              </a:rPr>
              <a:t>past </a:t>
            </a:r>
            <a:r>
              <a:rPr dirty="0" sz="3750" spc="4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30">
                <a:solidFill>
                  <a:srgbClr val="191919"/>
                </a:solidFill>
                <a:latin typeface="Microsoft Sans Serif"/>
                <a:cs typeface="Microsoft Sans Serif"/>
              </a:rPr>
              <a:t>incidents</a:t>
            </a:r>
            <a:r>
              <a:rPr dirty="0" sz="37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20">
                <a:solidFill>
                  <a:srgbClr val="191919"/>
                </a:solidFill>
                <a:latin typeface="Microsoft Sans Serif"/>
                <a:cs typeface="Microsoft Sans Serif"/>
              </a:rPr>
              <a:t>is</a:t>
            </a:r>
            <a:r>
              <a:rPr dirty="0" sz="37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10">
                <a:solidFill>
                  <a:srgbClr val="191919"/>
                </a:solidFill>
                <a:latin typeface="Microsoft Sans Serif"/>
                <a:cs typeface="Microsoft Sans Serif"/>
              </a:rPr>
              <a:t>essential.</a:t>
            </a:r>
            <a:endParaRPr sz="37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11" y="774"/>
            <a:ext cx="5031105" cy="434340"/>
          </a:xfrm>
          <a:custGeom>
            <a:avLst/>
            <a:gdLst/>
            <a:ahLst/>
            <a:cxnLst/>
            <a:rect l="l" t="t" r="r" b="b"/>
            <a:pathLst>
              <a:path w="5031105" h="434340">
                <a:moveTo>
                  <a:pt x="5030533" y="0"/>
                </a:moveTo>
                <a:lnTo>
                  <a:pt x="0" y="0"/>
                </a:lnTo>
                <a:lnTo>
                  <a:pt x="0" y="217170"/>
                </a:lnTo>
                <a:lnTo>
                  <a:pt x="0" y="434340"/>
                </a:lnTo>
                <a:lnTo>
                  <a:pt x="5030533" y="434340"/>
                </a:lnTo>
                <a:lnTo>
                  <a:pt x="5030533" y="217170"/>
                </a:lnTo>
                <a:lnTo>
                  <a:pt x="5030533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26243" y="7135"/>
            <a:ext cx="7962265" cy="10280015"/>
          </a:xfrm>
          <a:custGeom>
            <a:avLst/>
            <a:gdLst/>
            <a:ahLst/>
            <a:cxnLst/>
            <a:rect l="l" t="t" r="r" b="b"/>
            <a:pathLst>
              <a:path w="7962265" h="10280015">
                <a:moveTo>
                  <a:pt x="7961755" y="0"/>
                </a:moveTo>
                <a:lnTo>
                  <a:pt x="0" y="6238102"/>
                </a:lnTo>
                <a:lnTo>
                  <a:pt x="2750161" y="10279862"/>
                </a:lnTo>
                <a:lnTo>
                  <a:pt x="3598219" y="10279862"/>
                </a:lnTo>
                <a:lnTo>
                  <a:pt x="7952994" y="10267202"/>
                </a:lnTo>
                <a:lnTo>
                  <a:pt x="7961755" y="4312065"/>
                </a:lnTo>
                <a:lnTo>
                  <a:pt x="7961755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183" y="1078992"/>
            <a:ext cx="8744712" cy="8869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673137" y="3778110"/>
            <a:ext cx="655955" cy="370840"/>
          </a:xfrm>
          <a:custGeom>
            <a:avLst/>
            <a:gdLst/>
            <a:ahLst/>
            <a:cxnLst/>
            <a:rect l="l" t="t" r="r" b="b"/>
            <a:pathLst>
              <a:path w="655954" h="370839">
                <a:moveTo>
                  <a:pt x="224612" y="0"/>
                </a:moveTo>
                <a:lnTo>
                  <a:pt x="146456" y="0"/>
                </a:lnTo>
                <a:lnTo>
                  <a:pt x="0" y="370814"/>
                </a:lnTo>
                <a:lnTo>
                  <a:pt x="72669" y="370814"/>
                </a:lnTo>
                <a:lnTo>
                  <a:pt x="106273" y="284213"/>
                </a:lnTo>
                <a:lnTo>
                  <a:pt x="337244" y="284213"/>
                </a:lnTo>
                <a:lnTo>
                  <a:pt x="312487" y="221742"/>
                </a:lnTo>
                <a:lnTo>
                  <a:pt x="130289" y="221742"/>
                </a:lnTo>
                <a:lnTo>
                  <a:pt x="167705" y="126174"/>
                </a:lnTo>
                <a:lnTo>
                  <a:pt x="169684" y="120624"/>
                </a:lnTo>
                <a:lnTo>
                  <a:pt x="172276" y="113487"/>
                </a:lnTo>
                <a:lnTo>
                  <a:pt x="175336" y="105156"/>
                </a:lnTo>
                <a:lnTo>
                  <a:pt x="177567" y="98997"/>
                </a:lnTo>
                <a:lnTo>
                  <a:pt x="179784" y="92770"/>
                </a:lnTo>
                <a:lnTo>
                  <a:pt x="181987" y="86471"/>
                </a:lnTo>
                <a:lnTo>
                  <a:pt x="184175" y="80098"/>
                </a:lnTo>
                <a:lnTo>
                  <a:pt x="256354" y="80098"/>
                </a:lnTo>
                <a:lnTo>
                  <a:pt x="224612" y="0"/>
                </a:lnTo>
                <a:close/>
              </a:path>
              <a:path w="655954" h="370839">
                <a:moveTo>
                  <a:pt x="337244" y="284213"/>
                </a:moveTo>
                <a:lnTo>
                  <a:pt x="262064" y="284213"/>
                </a:lnTo>
                <a:lnTo>
                  <a:pt x="296278" y="370814"/>
                </a:lnTo>
                <a:lnTo>
                  <a:pt x="371563" y="370814"/>
                </a:lnTo>
                <a:lnTo>
                  <a:pt x="337244" y="284213"/>
                </a:lnTo>
                <a:close/>
              </a:path>
              <a:path w="655954" h="370839">
                <a:moveTo>
                  <a:pt x="256354" y="80098"/>
                </a:moveTo>
                <a:lnTo>
                  <a:pt x="184175" y="80098"/>
                </a:lnTo>
                <a:lnTo>
                  <a:pt x="187756" y="90424"/>
                </a:lnTo>
                <a:lnTo>
                  <a:pt x="189522" y="95453"/>
                </a:lnTo>
                <a:lnTo>
                  <a:pt x="194119" y="108102"/>
                </a:lnTo>
                <a:lnTo>
                  <a:pt x="196128" y="113525"/>
                </a:lnTo>
                <a:lnTo>
                  <a:pt x="198183" y="118872"/>
                </a:lnTo>
                <a:lnTo>
                  <a:pt x="199720" y="123113"/>
                </a:lnTo>
                <a:lnTo>
                  <a:pt x="200710" y="126174"/>
                </a:lnTo>
                <a:lnTo>
                  <a:pt x="237553" y="221742"/>
                </a:lnTo>
                <a:lnTo>
                  <a:pt x="312487" y="221742"/>
                </a:lnTo>
                <a:lnTo>
                  <a:pt x="256354" y="80098"/>
                </a:lnTo>
                <a:close/>
              </a:path>
              <a:path w="655954" h="370839">
                <a:moveTo>
                  <a:pt x="462267" y="0"/>
                </a:moveTo>
                <a:lnTo>
                  <a:pt x="392709" y="0"/>
                </a:lnTo>
                <a:lnTo>
                  <a:pt x="392709" y="370814"/>
                </a:lnTo>
                <a:lnTo>
                  <a:pt x="462267" y="370814"/>
                </a:lnTo>
                <a:lnTo>
                  <a:pt x="462267" y="0"/>
                </a:lnTo>
                <a:close/>
              </a:path>
              <a:path w="655954" h="370839">
                <a:moveTo>
                  <a:pt x="655447" y="189141"/>
                </a:moveTo>
                <a:lnTo>
                  <a:pt x="505383" y="189141"/>
                </a:lnTo>
                <a:lnTo>
                  <a:pt x="505383" y="255587"/>
                </a:lnTo>
                <a:lnTo>
                  <a:pt x="655447" y="255587"/>
                </a:lnTo>
                <a:lnTo>
                  <a:pt x="655447" y="189141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731" y="4530852"/>
            <a:ext cx="3419149" cy="4823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2850" y="4530852"/>
            <a:ext cx="2996755" cy="477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5617" y="5292852"/>
            <a:ext cx="4091366" cy="48230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5122" y="2714161"/>
            <a:ext cx="9120505" cy="537845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25499"/>
              </a:lnSpc>
              <a:spcBef>
                <a:spcPts val="70"/>
              </a:spcBef>
            </a:pPr>
            <a:r>
              <a:rPr dirty="0" sz="4000" spc="55">
                <a:solidFill>
                  <a:srgbClr val="191919"/>
                </a:solidFill>
                <a:latin typeface="Microsoft Sans Serif"/>
                <a:cs typeface="Microsoft Sans Serif"/>
              </a:rPr>
              <a:t>As </a:t>
            </a:r>
            <a:r>
              <a:rPr dirty="0" sz="4000" spc="30">
                <a:solidFill>
                  <a:srgbClr val="191919"/>
                </a:solidFill>
                <a:latin typeface="Microsoft Sans Serif"/>
                <a:cs typeface="Microsoft Sans Serif"/>
              </a:rPr>
              <a:t>technology </a:t>
            </a:r>
            <a:r>
              <a:rPr dirty="0" sz="4000">
                <a:solidFill>
                  <a:srgbClr val="191919"/>
                </a:solidFill>
                <a:latin typeface="Microsoft Sans Serif"/>
                <a:cs typeface="Microsoft Sans Serif"/>
              </a:rPr>
              <a:t>evolves, </a:t>
            </a:r>
            <a:r>
              <a:rPr dirty="0" sz="4000" spc="50">
                <a:solidFill>
                  <a:srgbClr val="191919"/>
                </a:solidFill>
                <a:latin typeface="Microsoft Sans Serif"/>
                <a:cs typeface="Microsoft Sans Serif"/>
              </a:rPr>
              <a:t>so do </a:t>
            </a:r>
            <a:r>
              <a:rPr dirty="0" sz="4000" spc="15">
                <a:solidFill>
                  <a:srgbClr val="191919"/>
                </a:solidFill>
                <a:latin typeface="Microsoft Sans Serif"/>
                <a:cs typeface="Microsoft Sans Serif"/>
              </a:rPr>
              <a:t>phishing </a:t>
            </a:r>
            <a:r>
              <a:rPr dirty="0" sz="4000" spc="2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35">
                <a:solidFill>
                  <a:srgbClr val="191919"/>
                </a:solidFill>
                <a:latin typeface="Microsoft Sans Serif"/>
                <a:cs typeface="Microsoft Sans Serif"/>
              </a:rPr>
              <a:t>tactics. </a:t>
            </a:r>
            <a:r>
              <a:rPr dirty="0" sz="4000" spc="15">
                <a:solidFill>
                  <a:srgbClr val="191919"/>
                </a:solidFill>
                <a:latin typeface="Microsoft Sans Serif"/>
                <a:cs typeface="Microsoft Sans Serif"/>
              </a:rPr>
              <a:t>Emerging </a:t>
            </a:r>
            <a:r>
              <a:rPr dirty="0" sz="4000" spc="20">
                <a:solidFill>
                  <a:srgbClr val="191919"/>
                </a:solidFill>
                <a:latin typeface="Microsoft Sans Serif"/>
                <a:cs typeface="Microsoft Sans Serif"/>
              </a:rPr>
              <a:t>trends </a:t>
            </a:r>
            <a:r>
              <a:rPr dirty="0" sz="4000" spc="15">
                <a:solidFill>
                  <a:srgbClr val="191919"/>
                </a:solidFill>
                <a:latin typeface="Microsoft Sans Serif"/>
                <a:cs typeface="Microsoft Sans Serif"/>
              </a:rPr>
              <a:t>include </a:t>
            </a:r>
            <a:r>
              <a:rPr dirty="0" sz="4000" spc="5">
                <a:latin typeface="Microsoft Sans Serif"/>
                <a:cs typeface="Microsoft Sans Serif"/>
              </a:rPr>
              <a:t>AI- </a:t>
            </a:r>
            <a:r>
              <a:rPr dirty="0" sz="4000" spc="10">
                <a:latin typeface="Microsoft Sans Serif"/>
                <a:cs typeface="Microsoft Sans Serif"/>
              </a:rPr>
              <a:t> </a:t>
            </a:r>
            <a:r>
              <a:rPr dirty="0" sz="4000">
                <a:latin typeface="Microsoft Sans Serif"/>
                <a:cs typeface="Microsoft Sans Serif"/>
              </a:rPr>
              <a:t>driven </a:t>
            </a:r>
            <a:r>
              <a:rPr dirty="0" sz="4000" spc="15">
                <a:latin typeface="Microsoft Sans Serif"/>
                <a:cs typeface="Microsoft Sans Serif"/>
              </a:rPr>
              <a:t>phishing </a:t>
            </a:r>
            <a:r>
              <a:rPr dirty="0" sz="4000" spc="10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dirty="0" sz="4000" spc="25">
                <a:solidFill>
                  <a:srgbClr val="191919"/>
                </a:solidFill>
                <a:latin typeface="Microsoft Sans Serif"/>
                <a:cs typeface="Microsoft Sans Serif"/>
              </a:rPr>
              <a:t>more </a:t>
            </a:r>
            <a:r>
              <a:rPr dirty="0" sz="4000" spc="30">
                <a:latin typeface="Microsoft Sans Serif"/>
                <a:cs typeface="Microsoft Sans Serif"/>
              </a:rPr>
              <a:t>sophisticated </a:t>
            </a:r>
            <a:r>
              <a:rPr dirty="0" sz="4000" spc="35">
                <a:latin typeface="Microsoft Sans Serif"/>
                <a:cs typeface="Microsoft Sans Serif"/>
              </a:rPr>
              <a:t> </a:t>
            </a:r>
            <a:r>
              <a:rPr dirty="0" sz="4000" spc="15">
                <a:latin typeface="Microsoft Sans Serif"/>
                <a:cs typeface="Microsoft Sans Serif"/>
              </a:rPr>
              <a:t>social </a:t>
            </a:r>
            <a:r>
              <a:rPr dirty="0" sz="4000" spc="-5">
                <a:latin typeface="Microsoft Sans Serif"/>
                <a:cs typeface="Microsoft Sans Serif"/>
              </a:rPr>
              <a:t>engineering </a:t>
            </a:r>
            <a:r>
              <a:rPr dirty="0" sz="4000" spc="20">
                <a:solidFill>
                  <a:srgbClr val="191919"/>
                </a:solidFill>
                <a:latin typeface="Microsoft Sans Serif"/>
                <a:cs typeface="Microsoft Sans Serif"/>
              </a:rPr>
              <a:t>techniques. </a:t>
            </a:r>
            <a:r>
              <a:rPr dirty="0" sz="4000" spc="10">
                <a:solidFill>
                  <a:srgbClr val="191919"/>
                </a:solidFill>
                <a:latin typeface="Microsoft Sans Serif"/>
                <a:cs typeface="Microsoft Sans Serif"/>
              </a:rPr>
              <a:t>Staying </a:t>
            </a:r>
            <a:r>
              <a:rPr dirty="0" sz="4000" spc="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20">
                <a:solidFill>
                  <a:srgbClr val="191919"/>
                </a:solidFill>
                <a:latin typeface="Microsoft Sans Serif"/>
                <a:cs typeface="Microsoft Sans Serif"/>
              </a:rPr>
              <a:t>informed</a:t>
            </a:r>
            <a:r>
              <a:rPr dirty="0" sz="4000" spc="-229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30">
                <a:solidFill>
                  <a:srgbClr val="191919"/>
                </a:solidFill>
                <a:latin typeface="Microsoft Sans Serif"/>
                <a:cs typeface="Microsoft Sans Serif"/>
              </a:rPr>
              <a:t>about</a:t>
            </a:r>
            <a:r>
              <a:rPr dirty="0" sz="4000" spc="-229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5">
                <a:solidFill>
                  <a:srgbClr val="191919"/>
                </a:solidFill>
                <a:latin typeface="Microsoft Sans Serif"/>
                <a:cs typeface="Microsoft Sans Serif"/>
              </a:rPr>
              <a:t>these</a:t>
            </a:r>
            <a:r>
              <a:rPr dirty="0" sz="4000" spc="-229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20">
                <a:solidFill>
                  <a:srgbClr val="191919"/>
                </a:solidFill>
                <a:latin typeface="Microsoft Sans Serif"/>
                <a:cs typeface="Microsoft Sans Serif"/>
              </a:rPr>
              <a:t>trends</a:t>
            </a:r>
            <a:r>
              <a:rPr dirty="0" sz="4000" spc="-22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5">
                <a:solidFill>
                  <a:srgbClr val="191919"/>
                </a:solidFill>
                <a:latin typeface="Microsoft Sans Serif"/>
                <a:cs typeface="Microsoft Sans Serif"/>
              </a:rPr>
              <a:t>is</a:t>
            </a:r>
            <a:r>
              <a:rPr dirty="0" sz="4000" spc="-229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5">
                <a:solidFill>
                  <a:srgbClr val="191919"/>
                </a:solidFill>
                <a:latin typeface="Microsoft Sans Serif"/>
                <a:cs typeface="Microsoft Sans Serif"/>
              </a:rPr>
              <a:t>crucial</a:t>
            </a:r>
            <a:r>
              <a:rPr dirty="0" sz="4000" spc="-229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5">
                <a:solidFill>
                  <a:srgbClr val="191919"/>
                </a:solidFill>
                <a:latin typeface="Microsoft Sans Serif"/>
                <a:cs typeface="Microsoft Sans Serif"/>
              </a:rPr>
              <a:t>for </a:t>
            </a:r>
            <a:r>
              <a:rPr dirty="0" sz="4000" spc="-104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20">
                <a:solidFill>
                  <a:srgbClr val="191919"/>
                </a:solidFill>
                <a:latin typeface="Microsoft Sans Serif"/>
                <a:cs typeface="Microsoft Sans Serif"/>
              </a:rPr>
              <a:t>ongoing </a:t>
            </a:r>
            <a:r>
              <a:rPr dirty="0" sz="4000" spc="30">
                <a:solidFill>
                  <a:srgbClr val="191919"/>
                </a:solidFill>
                <a:latin typeface="Microsoft Sans Serif"/>
                <a:cs typeface="Microsoft Sans Serif"/>
              </a:rPr>
              <a:t>protection </a:t>
            </a:r>
            <a:r>
              <a:rPr dirty="0" sz="4000" spc="5">
                <a:solidFill>
                  <a:srgbClr val="191919"/>
                </a:solidFill>
                <a:latin typeface="Microsoft Sans Serif"/>
                <a:cs typeface="Microsoft Sans Serif"/>
              </a:rPr>
              <a:t>against </a:t>
            </a:r>
            <a:r>
              <a:rPr dirty="0" sz="4000" spc="15">
                <a:solidFill>
                  <a:srgbClr val="191919"/>
                </a:solidFill>
                <a:latin typeface="Microsoft Sans Serif"/>
                <a:cs typeface="Microsoft Sans Serif"/>
              </a:rPr>
              <a:t>phishing </a:t>
            </a:r>
            <a:r>
              <a:rPr dirty="0" sz="4000" spc="2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0">
                <a:solidFill>
                  <a:srgbClr val="191919"/>
                </a:solidFill>
                <a:latin typeface="Microsoft Sans Serif"/>
                <a:cs typeface="Microsoft Sans Serif"/>
              </a:rPr>
              <a:t>threats.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45013" y="169811"/>
            <a:ext cx="6515087" cy="921945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86234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5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909" y="0"/>
                </a:lnTo>
                <a:lnTo>
                  <a:pt x="1277909" y="1277909"/>
                </a:lnTo>
                <a:lnTo>
                  <a:pt x="639315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1592" y="682752"/>
            <a:ext cx="5507736" cy="13075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0300" y="3795458"/>
            <a:ext cx="2122360" cy="3801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8269" y="3885958"/>
            <a:ext cx="2336272" cy="2896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72998" y="3795458"/>
            <a:ext cx="2416302" cy="4633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29806" y="2788151"/>
            <a:ext cx="11604625" cy="4425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3850" spc="-10">
                <a:solidFill>
                  <a:srgbClr val="191919"/>
                </a:solidFill>
                <a:latin typeface="Microsoft Sans Serif"/>
                <a:cs typeface="Microsoft Sans Serif"/>
              </a:rPr>
              <a:t>Safeguarding</a:t>
            </a:r>
            <a:r>
              <a:rPr dirty="0" sz="38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>
                <a:solidFill>
                  <a:srgbClr val="191919"/>
                </a:solidFill>
                <a:latin typeface="Microsoft Sans Serif"/>
                <a:cs typeface="Microsoft Sans Serif"/>
              </a:rPr>
              <a:t>against</a:t>
            </a:r>
            <a:r>
              <a:rPr dirty="0" sz="38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5">
                <a:solidFill>
                  <a:srgbClr val="191919"/>
                </a:solidFill>
                <a:latin typeface="Microsoft Sans Serif"/>
                <a:cs typeface="Microsoft Sans Serif"/>
              </a:rPr>
              <a:t>phishing</a:t>
            </a:r>
            <a:r>
              <a:rPr dirty="0" sz="38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10">
                <a:solidFill>
                  <a:srgbClr val="191919"/>
                </a:solidFill>
                <a:latin typeface="Microsoft Sans Serif"/>
                <a:cs typeface="Microsoft Sans Serif"/>
              </a:rPr>
              <a:t>requires</a:t>
            </a:r>
            <a:r>
              <a:rPr dirty="0" sz="38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4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dirty="0" sz="38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30">
                <a:solidFill>
                  <a:srgbClr val="191919"/>
                </a:solidFill>
                <a:latin typeface="Microsoft Sans Serif"/>
                <a:cs typeface="Microsoft Sans Serif"/>
              </a:rPr>
              <a:t>combination </a:t>
            </a:r>
            <a:r>
              <a:rPr dirty="0" sz="3850" spc="-10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30">
                <a:solidFill>
                  <a:srgbClr val="191919"/>
                </a:solidFill>
                <a:latin typeface="Microsoft Sans Serif"/>
                <a:cs typeface="Microsoft Sans Serif"/>
              </a:rPr>
              <a:t>of </a:t>
            </a:r>
            <a:r>
              <a:rPr dirty="0" sz="3850" spc="15">
                <a:latin typeface="Microsoft Sans Serif"/>
                <a:cs typeface="Microsoft Sans Serif"/>
              </a:rPr>
              <a:t>education</a:t>
            </a:r>
            <a:r>
              <a:rPr dirty="0" sz="3850" spc="15">
                <a:solidFill>
                  <a:srgbClr val="191919"/>
                </a:solidFill>
                <a:latin typeface="Microsoft Sans Serif"/>
                <a:cs typeface="Microsoft Sans Serif"/>
              </a:rPr>
              <a:t>, </a:t>
            </a:r>
            <a:r>
              <a:rPr dirty="0" sz="3850" spc="-15">
                <a:latin typeface="Microsoft Sans Serif"/>
                <a:cs typeface="Microsoft Sans Serif"/>
              </a:rPr>
              <a:t>awareness</a:t>
            </a:r>
            <a:r>
              <a:rPr dirty="0" sz="3850" spc="-15">
                <a:solidFill>
                  <a:srgbClr val="191919"/>
                </a:solidFill>
                <a:latin typeface="Microsoft Sans Serif"/>
                <a:cs typeface="Microsoft Sans Serif"/>
              </a:rPr>
              <a:t>, </a:t>
            </a:r>
            <a:r>
              <a:rPr dirty="0" sz="3850" spc="5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dirty="0" sz="3850" spc="20">
                <a:latin typeface="Microsoft Sans Serif"/>
                <a:cs typeface="Microsoft Sans Serif"/>
              </a:rPr>
              <a:t>technology</a:t>
            </a:r>
            <a:r>
              <a:rPr dirty="0" sz="3850" spc="20">
                <a:solidFill>
                  <a:srgbClr val="191919"/>
                </a:solidFill>
                <a:latin typeface="Microsoft Sans Serif"/>
                <a:cs typeface="Microsoft Sans Serif"/>
              </a:rPr>
              <a:t>. </a:t>
            </a:r>
            <a:r>
              <a:rPr dirty="0" sz="3850" spc="65">
                <a:solidFill>
                  <a:srgbClr val="191919"/>
                </a:solidFill>
                <a:latin typeface="Microsoft Sans Serif"/>
                <a:cs typeface="Microsoft Sans Serif"/>
              </a:rPr>
              <a:t>By </a:t>
            </a:r>
            <a:r>
              <a:rPr dirty="0" sz="3850" spc="7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5">
                <a:solidFill>
                  <a:srgbClr val="191919"/>
                </a:solidFill>
                <a:latin typeface="Microsoft Sans Serif"/>
                <a:cs typeface="Microsoft Sans Serif"/>
              </a:rPr>
              <a:t>recognizing </a:t>
            </a:r>
            <a:r>
              <a:rPr dirty="0" sz="3850" spc="20">
                <a:solidFill>
                  <a:srgbClr val="191919"/>
                </a:solidFill>
                <a:latin typeface="Microsoft Sans Serif"/>
                <a:cs typeface="Microsoft Sans Serif"/>
              </a:rPr>
              <a:t>the </a:t>
            </a:r>
            <a:r>
              <a:rPr dirty="0" sz="3850" spc="15">
                <a:solidFill>
                  <a:srgbClr val="191919"/>
                </a:solidFill>
                <a:latin typeface="Microsoft Sans Serif"/>
                <a:cs typeface="Microsoft Sans Serif"/>
              </a:rPr>
              <a:t>signs </a:t>
            </a:r>
            <a:r>
              <a:rPr dirty="0" sz="3850" spc="30">
                <a:solidFill>
                  <a:srgbClr val="191919"/>
                </a:solidFill>
                <a:latin typeface="Microsoft Sans Serif"/>
                <a:cs typeface="Microsoft Sans Serif"/>
              </a:rPr>
              <a:t>of </a:t>
            </a:r>
            <a:r>
              <a:rPr dirty="0" sz="3850" spc="15">
                <a:solidFill>
                  <a:srgbClr val="191919"/>
                </a:solidFill>
                <a:latin typeface="Microsoft Sans Serif"/>
                <a:cs typeface="Microsoft Sans Serif"/>
              </a:rPr>
              <a:t>phishing </a:t>
            </a:r>
            <a:r>
              <a:rPr dirty="0" sz="3850" spc="5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dirty="0" sz="3850" spc="20">
                <a:solidFill>
                  <a:srgbClr val="191919"/>
                </a:solidFill>
                <a:latin typeface="Microsoft Sans Serif"/>
                <a:cs typeface="Microsoft Sans Serif"/>
              </a:rPr>
              <a:t>implementing </a:t>
            </a:r>
            <a:r>
              <a:rPr dirty="0" sz="3850" spc="2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-5">
                <a:solidFill>
                  <a:srgbClr val="191919"/>
                </a:solidFill>
                <a:latin typeface="Microsoft Sans Serif"/>
                <a:cs typeface="Microsoft Sans Serif"/>
              </a:rPr>
              <a:t>effective </a:t>
            </a:r>
            <a:r>
              <a:rPr dirty="0" sz="3850" spc="5">
                <a:solidFill>
                  <a:srgbClr val="191919"/>
                </a:solidFill>
                <a:latin typeface="Microsoft Sans Serif"/>
                <a:cs typeface="Microsoft Sans Serif"/>
              </a:rPr>
              <a:t>prevention </a:t>
            </a:r>
            <a:r>
              <a:rPr dirty="0" sz="3850">
                <a:solidFill>
                  <a:srgbClr val="191919"/>
                </a:solidFill>
                <a:latin typeface="Microsoft Sans Serif"/>
                <a:cs typeface="Microsoft Sans Serif"/>
              </a:rPr>
              <a:t>strategies, </a:t>
            </a:r>
            <a:r>
              <a:rPr dirty="0" sz="3850" spc="5">
                <a:solidFill>
                  <a:srgbClr val="191919"/>
                </a:solidFill>
                <a:latin typeface="Microsoft Sans Serif"/>
                <a:cs typeface="Microsoft Sans Serif"/>
              </a:rPr>
              <a:t>individuals and </a:t>
            </a:r>
            <a:r>
              <a:rPr dirty="0" sz="3850" spc="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>
                <a:solidFill>
                  <a:srgbClr val="191919"/>
                </a:solidFill>
                <a:latin typeface="Microsoft Sans Serif"/>
                <a:cs typeface="Microsoft Sans Serif"/>
              </a:rPr>
              <a:t>organizations </a:t>
            </a:r>
            <a:r>
              <a:rPr dirty="0" sz="3850" spc="15">
                <a:solidFill>
                  <a:srgbClr val="191919"/>
                </a:solidFill>
                <a:latin typeface="Microsoft Sans Serif"/>
                <a:cs typeface="Microsoft Sans Serif"/>
              </a:rPr>
              <a:t>can </a:t>
            </a:r>
            <a:r>
              <a:rPr dirty="0" sz="3850" spc="10">
                <a:solidFill>
                  <a:srgbClr val="191919"/>
                </a:solidFill>
                <a:latin typeface="Microsoft Sans Serif"/>
                <a:cs typeface="Microsoft Sans Serif"/>
              </a:rPr>
              <a:t>signiﬁcantly </a:t>
            </a:r>
            <a:r>
              <a:rPr dirty="0" sz="3850">
                <a:solidFill>
                  <a:srgbClr val="191919"/>
                </a:solidFill>
                <a:latin typeface="Microsoft Sans Serif"/>
                <a:cs typeface="Microsoft Sans Serif"/>
              </a:rPr>
              <a:t>reduce </a:t>
            </a:r>
            <a:r>
              <a:rPr dirty="0" sz="3850" spc="5">
                <a:solidFill>
                  <a:srgbClr val="191919"/>
                </a:solidFill>
                <a:latin typeface="Microsoft Sans Serif"/>
                <a:cs typeface="Microsoft Sans Serif"/>
              </a:rPr>
              <a:t>their </a:t>
            </a:r>
            <a:r>
              <a:rPr dirty="0" sz="3850" spc="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>
                <a:solidFill>
                  <a:srgbClr val="191919"/>
                </a:solidFill>
                <a:latin typeface="Microsoft Sans Serif"/>
                <a:cs typeface="Microsoft Sans Serif"/>
              </a:rPr>
              <a:t>vulnerability</a:t>
            </a:r>
            <a:r>
              <a:rPr dirty="0" sz="3850" spc="-22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60">
                <a:solidFill>
                  <a:srgbClr val="191919"/>
                </a:solidFill>
                <a:latin typeface="Microsoft Sans Serif"/>
                <a:cs typeface="Microsoft Sans Serif"/>
              </a:rPr>
              <a:t>to</a:t>
            </a:r>
            <a:r>
              <a:rPr dirty="0" sz="3850" spc="-22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0">
                <a:solidFill>
                  <a:srgbClr val="191919"/>
                </a:solidFill>
                <a:latin typeface="Microsoft Sans Serif"/>
                <a:cs typeface="Microsoft Sans Serif"/>
              </a:rPr>
              <a:t>these</a:t>
            </a:r>
            <a:r>
              <a:rPr dirty="0" sz="3850" spc="-22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850" spc="15">
                <a:solidFill>
                  <a:srgbClr val="191919"/>
                </a:solidFill>
                <a:latin typeface="Microsoft Sans Serif"/>
                <a:cs typeface="Microsoft Sans Serif"/>
              </a:rPr>
              <a:t>attacks.</a:t>
            </a:r>
            <a:endParaRPr sz="38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59985" y="6257099"/>
            <a:ext cx="628015" cy="1278255"/>
          </a:xfrm>
          <a:custGeom>
            <a:avLst/>
            <a:gdLst/>
            <a:ahLst/>
            <a:cxnLst/>
            <a:rect l="l" t="t" r="r" b="b"/>
            <a:pathLst>
              <a:path w="628015" h="1278254">
                <a:moveTo>
                  <a:pt x="628005" y="1277912"/>
                </a:moveTo>
                <a:lnTo>
                  <a:pt x="0" y="1277912"/>
                </a:lnTo>
                <a:lnTo>
                  <a:pt x="0" y="0"/>
                </a:lnTo>
                <a:lnTo>
                  <a:pt x="628005" y="0"/>
                </a:lnTo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2927159"/>
            <a:ext cx="7021195" cy="7360920"/>
          </a:xfrm>
          <a:custGeom>
            <a:avLst/>
            <a:gdLst/>
            <a:ahLst/>
            <a:cxnLst/>
            <a:rect l="l" t="t" r="r" b="b"/>
            <a:pathLst>
              <a:path w="7021195" h="7360920">
                <a:moveTo>
                  <a:pt x="6640817" y="4555998"/>
                </a:moveTo>
                <a:lnTo>
                  <a:pt x="0" y="0"/>
                </a:lnTo>
                <a:lnTo>
                  <a:pt x="0" y="7360615"/>
                </a:lnTo>
                <a:lnTo>
                  <a:pt x="4736160" y="7360615"/>
                </a:lnTo>
                <a:lnTo>
                  <a:pt x="6640817" y="4561395"/>
                </a:lnTo>
                <a:lnTo>
                  <a:pt x="6640817" y="4555998"/>
                </a:lnTo>
                <a:close/>
              </a:path>
              <a:path w="7021195" h="7360920">
                <a:moveTo>
                  <a:pt x="7020611" y="7326770"/>
                </a:moveTo>
                <a:lnTo>
                  <a:pt x="6471971" y="7326770"/>
                </a:lnTo>
                <a:lnTo>
                  <a:pt x="6471971" y="7359840"/>
                </a:lnTo>
                <a:lnTo>
                  <a:pt x="7020611" y="7359840"/>
                </a:lnTo>
                <a:lnTo>
                  <a:pt x="7020611" y="73267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67003" y="10253928"/>
            <a:ext cx="548640" cy="33655"/>
          </a:xfrm>
          <a:custGeom>
            <a:avLst/>
            <a:gdLst/>
            <a:ahLst/>
            <a:cxnLst/>
            <a:rect l="l" t="t" r="r" b="b"/>
            <a:pathLst>
              <a:path w="548640" h="33654">
                <a:moveTo>
                  <a:pt x="548640" y="33069"/>
                </a:moveTo>
                <a:lnTo>
                  <a:pt x="0" y="33069"/>
                </a:lnTo>
                <a:lnTo>
                  <a:pt x="0" y="0"/>
                </a:lnTo>
                <a:lnTo>
                  <a:pt x="548640" y="0"/>
                </a:lnTo>
                <a:lnTo>
                  <a:pt x="548640" y="33069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62035" y="10253928"/>
            <a:ext cx="548640" cy="33655"/>
          </a:xfrm>
          <a:custGeom>
            <a:avLst/>
            <a:gdLst/>
            <a:ahLst/>
            <a:cxnLst/>
            <a:rect l="l" t="t" r="r" b="b"/>
            <a:pathLst>
              <a:path w="548640" h="33654">
                <a:moveTo>
                  <a:pt x="548640" y="33069"/>
                </a:moveTo>
                <a:lnTo>
                  <a:pt x="0" y="33069"/>
                </a:lnTo>
                <a:lnTo>
                  <a:pt x="0" y="0"/>
                </a:lnTo>
                <a:lnTo>
                  <a:pt x="548640" y="0"/>
                </a:lnTo>
                <a:lnTo>
                  <a:pt x="548640" y="33069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33481" y="6931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76"/>
                </a:lnTo>
                <a:lnTo>
                  <a:pt x="274307" y="548576"/>
                </a:lnTo>
                <a:lnTo>
                  <a:pt x="548627" y="548576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28514" y="6931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76"/>
                </a:lnTo>
                <a:lnTo>
                  <a:pt x="274320" y="548576"/>
                </a:lnTo>
                <a:lnTo>
                  <a:pt x="548627" y="548576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23546" y="6931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76"/>
                </a:lnTo>
                <a:lnTo>
                  <a:pt x="274320" y="548576"/>
                </a:lnTo>
                <a:lnTo>
                  <a:pt x="548640" y="548576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11399" y="8855202"/>
            <a:ext cx="2230120" cy="154305"/>
          </a:xfrm>
          <a:custGeom>
            <a:avLst/>
            <a:gdLst/>
            <a:ahLst/>
            <a:cxnLst/>
            <a:rect l="l" t="t" r="r" b="b"/>
            <a:pathLst>
              <a:path w="2230120" h="154304">
                <a:moveTo>
                  <a:pt x="101" y="0"/>
                </a:moveTo>
                <a:lnTo>
                  <a:pt x="0" y="152628"/>
                </a:lnTo>
                <a:lnTo>
                  <a:pt x="2229840" y="154076"/>
                </a:lnTo>
                <a:lnTo>
                  <a:pt x="2229942" y="1435"/>
                </a:lnTo>
                <a:lnTo>
                  <a:pt x="101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3304" y="2488609"/>
            <a:ext cx="8513445" cy="45319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80"/>
              </a:spcBef>
            </a:pPr>
            <a:r>
              <a:rPr dirty="0" sz="7350" spc="-100" b="1">
                <a:solidFill>
                  <a:srgbClr val="191919"/>
                </a:solidFill>
                <a:latin typeface="Tahoma"/>
                <a:cs typeface="Tahoma"/>
              </a:rPr>
              <a:t>T</a:t>
            </a:r>
            <a:r>
              <a:rPr dirty="0" sz="7350" spc="-150" b="1">
                <a:solidFill>
                  <a:srgbClr val="191919"/>
                </a:solidFill>
                <a:latin typeface="Tahoma"/>
                <a:cs typeface="Tahoma"/>
              </a:rPr>
              <a:t>h</a:t>
            </a:r>
            <a:r>
              <a:rPr dirty="0" sz="7350" spc="-80" b="1">
                <a:solidFill>
                  <a:srgbClr val="191919"/>
                </a:solidFill>
                <a:latin typeface="Tahoma"/>
                <a:cs typeface="Tahoma"/>
              </a:rPr>
              <a:t>a</a:t>
            </a:r>
            <a:r>
              <a:rPr dirty="0" sz="7350" spc="-160" b="1">
                <a:solidFill>
                  <a:srgbClr val="191919"/>
                </a:solidFill>
                <a:latin typeface="Tahoma"/>
                <a:cs typeface="Tahoma"/>
              </a:rPr>
              <a:t>n</a:t>
            </a:r>
            <a:r>
              <a:rPr dirty="0" sz="7350" spc="-165" b="1">
                <a:solidFill>
                  <a:srgbClr val="191919"/>
                </a:solidFill>
                <a:latin typeface="Tahoma"/>
                <a:cs typeface="Tahoma"/>
              </a:rPr>
              <a:t>k</a:t>
            </a:r>
            <a:r>
              <a:rPr dirty="0" sz="7350" spc="-420" b="1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dirty="0" sz="7350" spc="-95" b="1">
                <a:solidFill>
                  <a:srgbClr val="191919"/>
                </a:solidFill>
                <a:latin typeface="Tahoma"/>
                <a:cs typeface="Tahoma"/>
              </a:rPr>
              <a:t>y</a:t>
            </a:r>
            <a:r>
              <a:rPr dirty="0" sz="7350" spc="-40" b="1">
                <a:solidFill>
                  <a:srgbClr val="191919"/>
                </a:solidFill>
                <a:latin typeface="Tahoma"/>
                <a:cs typeface="Tahoma"/>
              </a:rPr>
              <a:t>o</a:t>
            </a:r>
            <a:r>
              <a:rPr dirty="0" sz="7350" spc="-160" b="1">
                <a:solidFill>
                  <a:srgbClr val="191919"/>
                </a:solidFill>
                <a:latin typeface="Tahoma"/>
                <a:cs typeface="Tahoma"/>
              </a:rPr>
              <a:t>u</a:t>
            </a:r>
            <a:r>
              <a:rPr dirty="0" sz="7350" spc="-420" b="1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dirty="0" sz="7350" spc="-225" b="1">
                <a:solidFill>
                  <a:srgbClr val="191919"/>
                </a:solidFill>
                <a:latin typeface="Tahoma"/>
                <a:cs typeface="Tahoma"/>
              </a:rPr>
              <a:t>f</a:t>
            </a:r>
            <a:r>
              <a:rPr dirty="0" sz="7350" spc="-40" b="1">
                <a:solidFill>
                  <a:srgbClr val="191919"/>
                </a:solidFill>
                <a:latin typeface="Tahoma"/>
                <a:cs typeface="Tahoma"/>
              </a:rPr>
              <a:t>o</a:t>
            </a:r>
            <a:r>
              <a:rPr dirty="0" sz="7350" spc="-170" b="1">
                <a:solidFill>
                  <a:srgbClr val="191919"/>
                </a:solidFill>
                <a:latin typeface="Tahoma"/>
                <a:cs typeface="Tahoma"/>
              </a:rPr>
              <a:t>r</a:t>
            </a:r>
            <a:r>
              <a:rPr dirty="0" sz="7350" spc="-420" b="1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dirty="0" sz="7350" spc="-95" b="1">
                <a:solidFill>
                  <a:srgbClr val="191919"/>
                </a:solidFill>
                <a:latin typeface="Tahoma"/>
                <a:cs typeface="Tahoma"/>
              </a:rPr>
              <a:t>y</a:t>
            </a:r>
            <a:r>
              <a:rPr dirty="0" sz="7350" spc="-40" b="1">
                <a:solidFill>
                  <a:srgbClr val="191919"/>
                </a:solidFill>
                <a:latin typeface="Tahoma"/>
                <a:cs typeface="Tahoma"/>
              </a:rPr>
              <a:t>o</a:t>
            </a:r>
            <a:r>
              <a:rPr dirty="0" sz="7350" spc="-165" b="1">
                <a:solidFill>
                  <a:srgbClr val="191919"/>
                </a:solidFill>
                <a:latin typeface="Tahoma"/>
                <a:cs typeface="Tahoma"/>
              </a:rPr>
              <a:t>u</a:t>
            </a:r>
            <a:r>
              <a:rPr dirty="0" sz="7350" spc="-135" b="1">
                <a:solidFill>
                  <a:srgbClr val="191919"/>
                </a:solidFill>
                <a:latin typeface="Tahoma"/>
                <a:cs typeface="Tahoma"/>
              </a:rPr>
              <a:t>r  </a:t>
            </a:r>
            <a:r>
              <a:rPr dirty="0" sz="7350" spc="-75" b="1">
                <a:solidFill>
                  <a:srgbClr val="191919"/>
                </a:solidFill>
                <a:latin typeface="Tahoma"/>
                <a:cs typeface="Tahoma"/>
              </a:rPr>
              <a:t>attention. </a:t>
            </a:r>
            <a:r>
              <a:rPr dirty="0" sz="7350" spc="-320" b="1">
                <a:solidFill>
                  <a:srgbClr val="191919"/>
                </a:solidFill>
                <a:latin typeface="Tahoma"/>
                <a:cs typeface="Tahoma"/>
              </a:rPr>
              <a:t>Your </a:t>
            </a:r>
            <a:r>
              <a:rPr dirty="0" sz="7350" spc="-315" b="1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dirty="0" sz="7350" spc="-70" b="1">
                <a:solidFill>
                  <a:srgbClr val="191919"/>
                </a:solidFill>
                <a:latin typeface="Tahoma"/>
                <a:cs typeface="Tahoma"/>
              </a:rPr>
              <a:t>engagement </a:t>
            </a:r>
            <a:r>
              <a:rPr dirty="0" sz="7350" spc="-30" b="1">
                <a:solidFill>
                  <a:srgbClr val="191919"/>
                </a:solidFill>
                <a:latin typeface="Tahoma"/>
                <a:cs typeface="Tahoma"/>
              </a:rPr>
              <a:t>is </a:t>
            </a:r>
            <a:r>
              <a:rPr dirty="0" sz="7350" spc="-25" b="1">
                <a:solidFill>
                  <a:srgbClr val="191919"/>
                </a:solidFill>
                <a:latin typeface="Tahoma"/>
                <a:cs typeface="Tahoma"/>
              </a:rPr>
              <a:t> </a:t>
            </a:r>
            <a:r>
              <a:rPr dirty="0" sz="7350" spc="-50" b="1">
                <a:solidFill>
                  <a:srgbClr val="191919"/>
                </a:solidFill>
                <a:latin typeface="Tahoma"/>
                <a:cs typeface="Tahoma"/>
              </a:rPr>
              <a:t>important!</a:t>
            </a:r>
            <a:endParaRPr sz="735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974830" y="1444701"/>
            <a:ext cx="6313170" cy="8842375"/>
            <a:chOff x="11974830" y="1444701"/>
            <a:chExt cx="6313170" cy="8842375"/>
          </a:xfrm>
        </p:grpSpPr>
        <p:sp>
          <p:nvSpPr>
            <p:cNvPr id="4" name="object 4"/>
            <p:cNvSpPr/>
            <p:nvPr/>
          </p:nvSpPr>
          <p:spPr>
            <a:xfrm>
              <a:off x="11974830" y="2142351"/>
              <a:ext cx="6313170" cy="8145145"/>
            </a:xfrm>
            <a:custGeom>
              <a:avLst/>
              <a:gdLst/>
              <a:ahLst/>
              <a:cxnLst/>
              <a:rect l="l" t="t" r="r" b="b"/>
              <a:pathLst>
                <a:path w="6313169" h="8145145">
                  <a:moveTo>
                    <a:pt x="6313168" y="0"/>
                  </a:moveTo>
                  <a:lnTo>
                    <a:pt x="0" y="4946420"/>
                  </a:lnTo>
                  <a:lnTo>
                    <a:pt x="2176193" y="8144647"/>
                  </a:lnTo>
                  <a:lnTo>
                    <a:pt x="6313168" y="8144647"/>
                  </a:lnTo>
                  <a:lnTo>
                    <a:pt x="6313168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375972" y="1521015"/>
              <a:ext cx="1278255" cy="1278255"/>
            </a:xfrm>
            <a:custGeom>
              <a:avLst/>
              <a:gdLst/>
              <a:ahLst/>
              <a:cxnLst/>
              <a:rect l="l" t="t" r="r" b="b"/>
              <a:pathLst>
                <a:path w="1278255" h="1278255">
                  <a:moveTo>
                    <a:pt x="639368" y="1277912"/>
                  </a:moveTo>
                  <a:lnTo>
                    <a:pt x="0" y="1277912"/>
                  </a:lnTo>
                  <a:lnTo>
                    <a:pt x="0" y="0"/>
                  </a:lnTo>
                  <a:lnTo>
                    <a:pt x="1277924" y="0"/>
                  </a:lnTo>
                  <a:lnTo>
                    <a:pt x="1277924" y="1277912"/>
                  </a:lnTo>
                  <a:lnTo>
                    <a:pt x="639368" y="1277912"/>
                  </a:lnTo>
                  <a:close/>
                </a:path>
              </a:pathLst>
            </a:custGeom>
            <a:ln w="152628">
              <a:solidFill>
                <a:srgbClr val="DCCAB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962" y="5524136"/>
            <a:ext cx="16859248" cy="4762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5176" y="338328"/>
            <a:ext cx="7034783" cy="8991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9938" y="1975370"/>
            <a:ext cx="2087777" cy="4025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5698" y="1975370"/>
            <a:ext cx="1655318" cy="3302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6191" y="2610116"/>
            <a:ext cx="2098457" cy="3336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503020" y="2613545"/>
            <a:ext cx="2069973" cy="4025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17636" y="3251720"/>
            <a:ext cx="1961070" cy="39879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74102" y="1734731"/>
            <a:ext cx="15521305" cy="2578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3350" spc="5"/>
              <a:t>Phishing is </a:t>
            </a:r>
            <a:r>
              <a:rPr dirty="0" sz="3350" spc="-40"/>
              <a:t>a </a:t>
            </a:r>
            <a:r>
              <a:rPr dirty="0" sz="3350" spc="10">
                <a:solidFill>
                  <a:srgbClr val="000000"/>
                </a:solidFill>
              </a:rPr>
              <a:t>cybercrime </a:t>
            </a:r>
            <a:r>
              <a:rPr dirty="0" sz="3350" spc="20"/>
              <a:t>that </a:t>
            </a:r>
            <a:r>
              <a:rPr dirty="0" sz="3350"/>
              <a:t>involves </a:t>
            </a:r>
            <a:r>
              <a:rPr dirty="0" sz="3350" spc="15"/>
              <a:t>tricking </a:t>
            </a:r>
            <a:r>
              <a:rPr dirty="0" sz="3350"/>
              <a:t>individuals </a:t>
            </a:r>
            <a:r>
              <a:rPr dirty="0" sz="3350" spc="25"/>
              <a:t>into </a:t>
            </a:r>
            <a:r>
              <a:rPr dirty="0" sz="3350" spc="-20"/>
              <a:t>revealing </a:t>
            </a:r>
            <a:r>
              <a:rPr dirty="0" sz="3350" spc="5">
                <a:solidFill>
                  <a:srgbClr val="000000"/>
                </a:solidFill>
              </a:rPr>
              <a:t>sensitive </a:t>
            </a:r>
            <a:r>
              <a:rPr dirty="0" sz="3350" spc="10">
                <a:solidFill>
                  <a:srgbClr val="000000"/>
                </a:solidFill>
              </a:rPr>
              <a:t> information</a:t>
            </a:r>
            <a:r>
              <a:rPr dirty="0" sz="3350" spc="10"/>
              <a:t>.</a:t>
            </a:r>
            <a:r>
              <a:rPr dirty="0" sz="3350" spc="-190"/>
              <a:t> </a:t>
            </a:r>
            <a:r>
              <a:rPr dirty="0" sz="3350" spc="10"/>
              <a:t>Understanding</a:t>
            </a:r>
            <a:r>
              <a:rPr dirty="0" sz="3350" spc="-185"/>
              <a:t> </a:t>
            </a:r>
            <a:r>
              <a:rPr dirty="0" sz="3350" spc="15"/>
              <a:t>the</a:t>
            </a:r>
            <a:r>
              <a:rPr dirty="0" sz="3350" spc="-185"/>
              <a:t> </a:t>
            </a:r>
            <a:r>
              <a:rPr dirty="0" sz="3350" spc="30"/>
              <a:t>tactics</a:t>
            </a:r>
            <a:r>
              <a:rPr dirty="0" sz="3350" spc="-185"/>
              <a:t> </a:t>
            </a:r>
            <a:r>
              <a:rPr dirty="0" sz="3350" spc="10"/>
              <a:t>used</a:t>
            </a:r>
            <a:r>
              <a:rPr dirty="0" sz="3350" spc="-185"/>
              <a:t> </a:t>
            </a:r>
            <a:r>
              <a:rPr dirty="0" sz="3350" spc="15"/>
              <a:t>by</a:t>
            </a:r>
            <a:r>
              <a:rPr dirty="0" sz="3350" spc="-190"/>
              <a:t> </a:t>
            </a:r>
            <a:r>
              <a:rPr dirty="0" sz="3350"/>
              <a:t>attackers</a:t>
            </a:r>
            <a:r>
              <a:rPr dirty="0" sz="3350" spc="-185"/>
              <a:t> </a:t>
            </a:r>
            <a:r>
              <a:rPr dirty="0" sz="3350" spc="10"/>
              <a:t>is</a:t>
            </a:r>
            <a:r>
              <a:rPr dirty="0" sz="3350" spc="-185"/>
              <a:t> </a:t>
            </a:r>
            <a:r>
              <a:rPr dirty="0" sz="3350"/>
              <a:t>essential</a:t>
            </a:r>
            <a:r>
              <a:rPr dirty="0" sz="3350" spc="-185"/>
              <a:t> </a:t>
            </a:r>
            <a:r>
              <a:rPr dirty="0" sz="3350" spc="5"/>
              <a:t>for</a:t>
            </a:r>
            <a:r>
              <a:rPr dirty="0" sz="3350" spc="-254"/>
              <a:t> </a:t>
            </a:r>
            <a:r>
              <a:rPr dirty="0" sz="3350" spc="10">
                <a:solidFill>
                  <a:srgbClr val="000000"/>
                </a:solidFill>
              </a:rPr>
              <a:t>recognition </a:t>
            </a:r>
            <a:r>
              <a:rPr dirty="0" sz="3350" spc="-875">
                <a:solidFill>
                  <a:srgbClr val="000000"/>
                </a:solidFill>
              </a:rPr>
              <a:t> </a:t>
            </a:r>
            <a:r>
              <a:rPr dirty="0" sz="3350"/>
              <a:t>and</a:t>
            </a:r>
            <a:r>
              <a:rPr dirty="0" sz="3350" spc="-185"/>
              <a:t> </a:t>
            </a:r>
            <a:r>
              <a:rPr dirty="0" sz="3350">
                <a:solidFill>
                  <a:srgbClr val="000000"/>
                </a:solidFill>
              </a:rPr>
              <a:t>prevention</a:t>
            </a:r>
            <a:r>
              <a:rPr dirty="0" sz="3350"/>
              <a:t>.</a:t>
            </a:r>
            <a:r>
              <a:rPr dirty="0" sz="3350" spc="-185"/>
              <a:t> </a:t>
            </a:r>
            <a:r>
              <a:rPr dirty="0" sz="3350"/>
              <a:t>This</a:t>
            </a:r>
            <a:r>
              <a:rPr dirty="0" sz="3350" spc="-180"/>
              <a:t> </a:t>
            </a:r>
            <a:r>
              <a:rPr dirty="0" sz="3350" spc="5"/>
              <a:t>presentation</a:t>
            </a:r>
            <a:r>
              <a:rPr dirty="0" sz="3350" spc="-185"/>
              <a:t> </a:t>
            </a:r>
            <a:r>
              <a:rPr dirty="0" sz="3350" spc="15"/>
              <a:t>aims</a:t>
            </a:r>
            <a:r>
              <a:rPr dirty="0" sz="3350" spc="-185"/>
              <a:t> </a:t>
            </a:r>
            <a:r>
              <a:rPr dirty="0" sz="3350" spc="50"/>
              <a:t>to</a:t>
            </a:r>
            <a:r>
              <a:rPr dirty="0" sz="3350" spc="-180"/>
              <a:t> </a:t>
            </a:r>
            <a:r>
              <a:rPr dirty="0" sz="3350"/>
              <a:t>provide</a:t>
            </a:r>
            <a:r>
              <a:rPr dirty="0" sz="3350" spc="-185"/>
              <a:t> </a:t>
            </a:r>
            <a:r>
              <a:rPr dirty="0" sz="3350" spc="15"/>
              <a:t>insights</a:t>
            </a:r>
            <a:r>
              <a:rPr dirty="0" sz="3350" spc="-185"/>
              <a:t> </a:t>
            </a:r>
            <a:r>
              <a:rPr dirty="0" sz="3350" spc="25"/>
              <a:t>into</a:t>
            </a:r>
            <a:r>
              <a:rPr dirty="0" sz="3350" spc="-180"/>
              <a:t> </a:t>
            </a:r>
            <a:r>
              <a:rPr dirty="0" sz="3350" spc="5"/>
              <a:t>identifying</a:t>
            </a:r>
            <a:r>
              <a:rPr dirty="0" sz="3350" spc="-185"/>
              <a:t> </a:t>
            </a:r>
            <a:r>
              <a:rPr dirty="0" sz="3350" spc="10"/>
              <a:t>phishing </a:t>
            </a:r>
            <a:r>
              <a:rPr dirty="0" sz="3350" spc="15"/>
              <a:t> </a:t>
            </a:r>
            <a:r>
              <a:rPr dirty="0" sz="3350" spc="30"/>
              <a:t>attempts</a:t>
            </a:r>
            <a:r>
              <a:rPr dirty="0" sz="3350" spc="-190"/>
              <a:t> </a:t>
            </a:r>
            <a:r>
              <a:rPr dirty="0" sz="3350"/>
              <a:t>and</a:t>
            </a:r>
            <a:r>
              <a:rPr dirty="0" sz="3350" spc="-190"/>
              <a:t> </a:t>
            </a:r>
            <a:r>
              <a:rPr dirty="0" sz="3350" spc="15"/>
              <a:t>implementing</a:t>
            </a:r>
            <a:r>
              <a:rPr dirty="0" sz="3350" spc="-190"/>
              <a:t> </a:t>
            </a:r>
            <a:r>
              <a:rPr dirty="0" sz="3350" spc="-10"/>
              <a:t>effective</a:t>
            </a:r>
            <a:r>
              <a:rPr dirty="0" sz="3350" spc="-190"/>
              <a:t> </a:t>
            </a:r>
            <a:r>
              <a:rPr dirty="0" sz="3350"/>
              <a:t>strategies</a:t>
            </a:r>
            <a:r>
              <a:rPr dirty="0" sz="3350" spc="-185"/>
              <a:t> </a:t>
            </a:r>
            <a:r>
              <a:rPr dirty="0" sz="3350" spc="50"/>
              <a:t>to</a:t>
            </a:r>
            <a:r>
              <a:rPr dirty="0" sz="3350" spc="-190"/>
              <a:t> </a:t>
            </a:r>
            <a:r>
              <a:rPr dirty="0" sz="3350" spc="-15"/>
              <a:t>safeguard</a:t>
            </a:r>
            <a:r>
              <a:rPr dirty="0" sz="3350" spc="-190"/>
              <a:t> </a:t>
            </a:r>
            <a:r>
              <a:rPr dirty="0" sz="3350"/>
              <a:t>against</a:t>
            </a:r>
            <a:r>
              <a:rPr dirty="0" sz="3350" spc="-190"/>
              <a:t> </a:t>
            </a:r>
            <a:r>
              <a:rPr dirty="0" sz="3350" spc="25"/>
              <a:t>them.</a:t>
            </a:r>
            <a:endParaRPr sz="3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54529" y="9386642"/>
            <a:ext cx="544830" cy="548640"/>
          </a:xfrm>
          <a:custGeom>
            <a:avLst/>
            <a:gdLst/>
            <a:ahLst/>
            <a:cxnLst/>
            <a:rect l="l" t="t" r="r" b="b"/>
            <a:pathLst>
              <a:path w="544830" h="548640">
                <a:moveTo>
                  <a:pt x="544320" y="0"/>
                </a:moveTo>
                <a:lnTo>
                  <a:pt x="0" y="0"/>
                </a:lnTo>
                <a:lnTo>
                  <a:pt x="0" y="548580"/>
                </a:lnTo>
                <a:lnTo>
                  <a:pt x="544320" y="548580"/>
                </a:lnTo>
                <a:lnTo>
                  <a:pt x="54432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59484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165201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2652"/>
            <a:ext cx="9095740" cy="10285730"/>
            <a:chOff x="0" y="2652"/>
            <a:chExt cx="9095740" cy="10285730"/>
          </a:xfrm>
        </p:grpSpPr>
        <p:sp>
          <p:nvSpPr>
            <p:cNvPr id="6" name="object 6"/>
            <p:cNvSpPr/>
            <p:nvPr/>
          </p:nvSpPr>
          <p:spPr>
            <a:xfrm>
              <a:off x="0" y="2652"/>
              <a:ext cx="9095740" cy="10285730"/>
            </a:xfrm>
            <a:custGeom>
              <a:avLst/>
              <a:gdLst/>
              <a:ahLst/>
              <a:cxnLst/>
              <a:rect l="l" t="t" r="r" b="b"/>
              <a:pathLst>
                <a:path w="9095740" h="10285730">
                  <a:moveTo>
                    <a:pt x="0" y="0"/>
                  </a:moveTo>
                  <a:lnTo>
                    <a:pt x="0" y="10285109"/>
                  </a:lnTo>
                  <a:lnTo>
                    <a:pt x="6348576" y="10285109"/>
                  </a:lnTo>
                  <a:lnTo>
                    <a:pt x="9095739" y="6247719"/>
                  </a:lnTo>
                  <a:lnTo>
                    <a:pt x="9095739" y="6240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24" y="169811"/>
              <a:ext cx="6505575" cy="921945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6221583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8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874" y="0"/>
                </a:lnTo>
                <a:lnTo>
                  <a:pt x="1277874" y="1277909"/>
                </a:lnTo>
                <a:lnTo>
                  <a:pt x="639318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5231" y="707136"/>
            <a:ext cx="6851904" cy="11734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22398" y="3124345"/>
            <a:ext cx="8994140" cy="554990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55880">
              <a:lnSpc>
                <a:spcPct val="125699"/>
              </a:lnSpc>
              <a:spcBef>
                <a:spcPts val="145"/>
              </a:spcBef>
            </a:pPr>
            <a:r>
              <a:rPr dirty="0" sz="3200" spc="90">
                <a:solidFill>
                  <a:srgbClr val="191919"/>
                </a:solidFill>
                <a:latin typeface="Lucida Sans Unicode"/>
                <a:cs typeface="Lucida Sans Unicode"/>
              </a:rPr>
              <a:t>P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-204">
                <a:solidFill>
                  <a:srgbClr val="191919"/>
                </a:solidFill>
                <a:latin typeface="Lucida Sans Unicode"/>
                <a:cs typeface="Lucida Sans Unicode"/>
              </a:rPr>
              <a:t>g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3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5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5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30">
                <a:solidFill>
                  <a:srgbClr val="191919"/>
                </a:solidFill>
                <a:latin typeface="Lucida Sans Unicode"/>
                <a:cs typeface="Lucida Sans Unicode"/>
              </a:rPr>
              <a:t>b</a:t>
            </a:r>
            <a:r>
              <a:rPr dirty="0" sz="3200" spc="114">
                <a:solidFill>
                  <a:srgbClr val="191919"/>
                </a:solidFill>
                <a:latin typeface="Lucida Sans Unicode"/>
                <a:cs typeface="Lucida Sans Unicode"/>
              </a:rPr>
              <a:t>y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95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110">
                <a:solidFill>
                  <a:srgbClr val="191919"/>
                </a:solidFill>
                <a:latin typeface="Lucida Sans Unicode"/>
                <a:cs typeface="Lucida Sans Unicode"/>
              </a:rPr>
              <a:t>y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b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185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200" spc="195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-125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13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215">
                <a:solidFill>
                  <a:srgbClr val="191919"/>
                </a:solidFill>
                <a:latin typeface="Lucida Sans Unicode"/>
                <a:cs typeface="Lucida Sans Unicode"/>
              </a:rPr>
              <a:t>l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0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40">
                <a:solidFill>
                  <a:srgbClr val="191919"/>
                </a:solidFill>
                <a:latin typeface="Lucida Sans Unicode"/>
                <a:cs typeface="Lucida Sans Unicode"/>
              </a:rPr>
              <a:t>o  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195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50">
                <a:solidFill>
                  <a:srgbClr val="191919"/>
                </a:solidFill>
                <a:latin typeface="Lucida Sans Unicode"/>
                <a:cs typeface="Lucida Sans Unicode"/>
              </a:rPr>
              <a:t>v</a:t>
            </a:r>
            <a:r>
              <a:rPr dirty="0" sz="3200" spc="40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30">
                <a:solidFill>
                  <a:srgbClr val="191919"/>
                </a:solidFill>
                <a:latin typeface="Lucida Sans Unicode"/>
                <a:cs typeface="Lucida Sans Unicode"/>
              </a:rPr>
              <a:t>v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-15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215">
                <a:solidFill>
                  <a:srgbClr val="191919"/>
                </a:solidFill>
                <a:latin typeface="Lucida Sans Unicode"/>
                <a:cs typeface="Lucida Sans Unicode"/>
              </a:rPr>
              <a:t>l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10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60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85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50">
                <a:solidFill>
                  <a:srgbClr val="191919"/>
                </a:solidFill>
                <a:latin typeface="Lucida Sans Unicode"/>
                <a:cs typeface="Lucida Sans Unicode"/>
              </a:rPr>
              <a:t>v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215">
                <a:solidFill>
                  <a:srgbClr val="191919"/>
                </a:solidFill>
                <a:latin typeface="Lucida Sans Unicode"/>
                <a:cs typeface="Lucida Sans Unicode"/>
              </a:rPr>
              <a:t>l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-204">
                <a:solidFill>
                  <a:srgbClr val="191919"/>
                </a:solidFill>
                <a:latin typeface="Lucida Sans Unicode"/>
                <a:cs typeface="Lucida Sans Unicode"/>
              </a:rPr>
              <a:t>g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95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-254">
                <a:solidFill>
                  <a:srgbClr val="191919"/>
                </a:solidFill>
                <a:latin typeface="Lucida Sans Unicode"/>
                <a:cs typeface="Lucida Sans Unicode"/>
              </a:rPr>
              <a:t>ﬁ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5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225">
                <a:solidFill>
                  <a:srgbClr val="191919"/>
                </a:solidFill>
                <a:latin typeface="Lucida Sans Unicode"/>
                <a:cs typeface="Lucida Sans Unicode"/>
              </a:rPr>
              <a:t>l  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5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215">
                <a:solidFill>
                  <a:srgbClr val="191919"/>
                </a:solidFill>
                <a:latin typeface="Lucida Sans Unicode"/>
                <a:cs typeface="Lucida Sans Unicode"/>
              </a:rPr>
              <a:t>l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430">
                <a:solidFill>
                  <a:srgbClr val="191919"/>
                </a:solidFill>
                <a:latin typeface="Lucida Sans Unicode"/>
                <a:cs typeface="Lucida Sans Unicode"/>
              </a:rPr>
              <a:t>,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5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200" spc="195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-140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p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8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80">
                <a:solidFill>
                  <a:srgbClr val="191919"/>
                </a:solidFill>
                <a:latin typeface="Lucida Sans Unicode"/>
                <a:cs typeface="Lucida Sans Unicode"/>
              </a:rPr>
              <a:t>w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 spc="-185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95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-185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60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95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185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200">
                <a:solidFill>
                  <a:srgbClr val="191919"/>
                </a:solidFill>
                <a:latin typeface="Lucida Sans Unicode"/>
                <a:cs typeface="Lucida Sans Unicode"/>
              </a:rPr>
              <a:t>d  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-150">
                <a:solidFill>
                  <a:srgbClr val="191919"/>
                </a:solidFill>
                <a:latin typeface="Lucida Sans Unicode"/>
                <a:cs typeface="Lucida Sans Unicode"/>
              </a:rPr>
              <a:t>f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 spc="-125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200" spc="-13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200" spc="-70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5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-380">
                <a:solidFill>
                  <a:srgbClr val="191919"/>
                </a:solidFill>
                <a:latin typeface="Lucida Sans Unicode"/>
                <a:cs typeface="Lucida Sans Unicode"/>
              </a:rPr>
              <a:t>.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22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3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215">
                <a:solidFill>
                  <a:srgbClr val="191919"/>
                </a:solidFill>
                <a:latin typeface="Lucida Sans Unicode"/>
                <a:cs typeface="Lucida Sans Unicode"/>
              </a:rPr>
              <a:t>l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195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 spc="-15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p</a:t>
            </a:r>
            <a:r>
              <a:rPr dirty="0" sz="3200" spc="-125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150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5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195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200" spc="40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 spc="-90">
                <a:solidFill>
                  <a:srgbClr val="191919"/>
                </a:solidFill>
                <a:latin typeface="Lucida Sans Unicode"/>
                <a:cs typeface="Lucida Sans Unicode"/>
              </a:rPr>
              <a:t>f</a:t>
            </a:r>
            <a:r>
              <a:rPr dirty="0" sz="3200" spc="10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95">
                <a:solidFill>
                  <a:srgbClr val="191919"/>
                </a:solidFill>
                <a:latin typeface="Lucida Sans Unicode"/>
                <a:cs typeface="Lucida Sans Unicode"/>
              </a:rPr>
              <a:t>n  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17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-50">
                <a:solidFill>
                  <a:srgbClr val="191919"/>
                </a:solidFill>
                <a:latin typeface="Lucida Sans Unicode"/>
                <a:cs typeface="Lucida Sans Unicode"/>
              </a:rPr>
              <a:t>v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 spc="-215">
                <a:solidFill>
                  <a:srgbClr val="191919"/>
                </a:solidFill>
                <a:latin typeface="Lucida Sans Unicode"/>
                <a:cs typeface="Lucida Sans Unicode"/>
              </a:rPr>
              <a:t>l</a:t>
            </a:r>
            <a:r>
              <a:rPr dirty="0" sz="3200" spc="-50">
                <a:solidFill>
                  <a:srgbClr val="191919"/>
                </a:solidFill>
                <a:latin typeface="Lucida Sans Unicode"/>
                <a:cs typeface="Lucida Sans Unicode"/>
              </a:rPr>
              <a:t>v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13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215">
                <a:solidFill>
                  <a:srgbClr val="191919"/>
                </a:solidFill>
                <a:latin typeface="Lucida Sans Unicode"/>
                <a:cs typeface="Lucida Sans Unicode"/>
              </a:rPr>
              <a:t>l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200" spc="-120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3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ss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270">
                <a:solidFill>
                  <a:srgbClr val="191919"/>
                </a:solidFill>
                <a:latin typeface="Lucida Sans Unicode"/>
                <a:cs typeface="Lucida Sans Unicode"/>
              </a:rPr>
              <a:t>g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5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200" spc="-70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60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pp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105">
                <a:solidFill>
                  <a:srgbClr val="191919"/>
                </a:solidFill>
                <a:latin typeface="Lucida Sans Unicode"/>
                <a:cs typeface="Lucida Sans Unicode"/>
              </a:rPr>
              <a:t>r  </a:t>
            </a:r>
            <a:r>
              <a:rPr dirty="0" sz="3200" spc="-114">
                <a:solidFill>
                  <a:srgbClr val="191919"/>
                </a:solidFill>
                <a:latin typeface="Lucida Sans Unicode"/>
                <a:cs typeface="Lucida Sans Unicode"/>
              </a:rPr>
              <a:t>legitimate, </a:t>
            </a:r>
            <a:r>
              <a:rPr dirty="0" sz="3200" spc="-100">
                <a:solidFill>
                  <a:srgbClr val="191919"/>
                </a:solidFill>
                <a:latin typeface="Lucida Sans Unicode"/>
                <a:cs typeface="Lucida Sans Unicode"/>
              </a:rPr>
              <a:t>tricking </a:t>
            </a:r>
            <a:r>
              <a:rPr dirty="0" sz="3200" spc="-35">
                <a:solidFill>
                  <a:srgbClr val="191919"/>
                </a:solidFill>
                <a:latin typeface="Lucida Sans Unicode"/>
                <a:cs typeface="Lucida Sans Unicode"/>
              </a:rPr>
              <a:t>recipients </a:t>
            </a:r>
            <a:r>
              <a:rPr dirty="0" sz="3200" spc="-90">
                <a:solidFill>
                  <a:srgbClr val="191919"/>
                </a:solidFill>
                <a:latin typeface="Lucida Sans Unicode"/>
                <a:cs typeface="Lucida Sans Unicode"/>
              </a:rPr>
              <a:t>into </a:t>
            </a:r>
            <a:r>
              <a:rPr dirty="0" sz="3200" spc="-95">
                <a:solidFill>
                  <a:srgbClr val="191919"/>
                </a:solidFill>
                <a:latin typeface="Lucida Sans Unicode"/>
                <a:cs typeface="Lucida Sans Unicode"/>
              </a:rPr>
              <a:t>clicking </a:t>
            </a:r>
            <a:r>
              <a:rPr dirty="0" sz="3200" spc="-105">
                <a:solidFill>
                  <a:srgbClr val="191919"/>
                </a:solidFill>
                <a:latin typeface="Lucida Sans Unicode"/>
                <a:cs typeface="Lucida Sans Unicode"/>
              </a:rPr>
              <a:t>on </a:t>
            </a:r>
            <a:r>
              <a:rPr dirty="0" sz="3200" spc="-10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25">
                <a:solidFill>
                  <a:srgbClr val="191919"/>
                </a:solidFill>
                <a:latin typeface="Lucida Sans Unicode"/>
                <a:cs typeface="Lucida Sans Unicode"/>
              </a:rPr>
              <a:t>harmful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80">
                <a:solidFill>
                  <a:srgbClr val="191919"/>
                </a:solidFill>
                <a:latin typeface="Lucida Sans Unicode"/>
                <a:cs typeface="Lucida Sans Unicode"/>
              </a:rPr>
              <a:t>links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95">
                <a:solidFill>
                  <a:srgbClr val="191919"/>
                </a:solidFill>
                <a:latin typeface="Lucida Sans Unicode"/>
                <a:cs typeface="Lucida Sans Unicode"/>
              </a:rPr>
              <a:t>or</a:t>
            </a:r>
            <a:r>
              <a:rPr dirty="0" sz="32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10">
                <a:solidFill>
                  <a:srgbClr val="191919"/>
                </a:solidFill>
                <a:latin typeface="Lucida Sans Unicode"/>
                <a:cs typeface="Lucida Sans Unicode"/>
              </a:rPr>
              <a:t>providing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50">
                <a:solidFill>
                  <a:srgbClr val="191919"/>
                </a:solidFill>
                <a:latin typeface="Lucida Sans Unicode"/>
                <a:cs typeface="Lucida Sans Unicode"/>
              </a:rPr>
              <a:t>sensitive</a:t>
            </a:r>
            <a:r>
              <a:rPr dirty="0" sz="32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85">
                <a:solidFill>
                  <a:srgbClr val="191919"/>
                </a:solidFill>
                <a:latin typeface="Lucida Sans Unicode"/>
                <a:cs typeface="Lucida Sans Unicode"/>
              </a:rPr>
              <a:t>data.</a:t>
            </a:r>
            <a:endParaRPr sz="3200">
              <a:latin typeface="Lucida Sans Unicode"/>
              <a:cs typeface="Lucida Sans Unicode"/>
            </a:endParaRPr>
          </a:p>
          <a:p>
            <a:pPr marL="12700" marR="5080">
              <a:lnSpc>
                <a:spcPts val="4880"/>
              </a:lnSpc>
              <a:spcBef>
                <a:spcPts val="55"/>
              </a:spcBef>
            </a:pP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Awareness</a:t>
            </a:r>
            <a:r>
              <a:rPr dirty="0" sz="3200" spc="-17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55">
                <a:solidFill>
                  <a:srgbClr val="191919"/>
                </a:solidFill>
                <a:latin typeface="Lucida Sans Unicode"/>
                <a:cs typeface="Lucida Sans Unicode"/>
              </a:rPr>
              <a:t>and</a:t>
            </a:r>
            <a:r>
              <a:rPr dirty="0" sz="3200" spc="-17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40">
                <a:solidFill>
                  <a:srgbClr val="191919"/>
                </a:solidFill>
                <a:latin typeface="Lucida Sans Unicode"/>
                <a:cs typeface="Lucida Sans Unicode"/>
              </a:rPr>
              <a:t>caution</a:t>
            </a:r>
            <a:r>
              <a:rPr dirty="0" sz="3200" spc="-17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55">
                <a:solidFill>
                  <a:srgbClr val="191919"/>
                </a:solidFill>
                <a:latin typeface="Lucida Sans Unicode"/>
                <a:cs typeface="Lucida Sans Unicode"/>
              </a:rPr>
              <a:t>are</a:t>
            </a:r>
            <a:r>
              <a:rPr dirty="0" sz="3200" spc="-17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50">
                <a:solidFill>
                  <a:srgbClr val="191919"/>
                </a:solidFill>
                <a:latin typeface="Lucida Sans Unicode"/>
                <a:cs typeface="Lucida Sans Unicode"/>
              </a:rPr>
              <a:t>essential</a:t>
            </a:r>
            <a:r>
              <a:rPr dirty="0" sz="3200" spc="-17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to</a:t>
            </a:r>
            <a:r>
              <a:rPr dirty="0" sz="3200" spc="-17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191919"/>
                </a:solidFill>
                <a:latin typeface="Lucida Sans Unicode"/>
                <a:cs typeface="Lucida Sans Unicode"/>
              </a:rPr>
              <a:t>combat </a:t>
            </a:r>
            <a:r>
              <a:rPr dirty="0" sz="3200" spc="-100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5">
                <a:solidFill>
                  <a:srgbClr val="191919"/>
                </a:solidFill>
                <a:latin typeface="Lucida Sans Unicode"/>
                <a:cs typeface="Lucida Sans Unicode"/>
              </a:rPr>
              <a:t>p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2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200" spc="-204">
                <a:solidFill>
                  <a:srgbClr val="191919"/>
                </a:solidFill>
                <a:latin typeface="Lucida Sans Unicode"/>
                <a:cs typeface="Lucida Sans Unicode"/>
              </a:rPr>
              <a:t>g</a:t>
            </a:r>
            <a:r>
              <a:rPr dirty="0" sz="3200" spc="-16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70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5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10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3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200" spc="-13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200" spc="-65">
                <a:solidFill>
                  <a:srgbClr val="191919"/>
                </a:solidFill>
                <a:latin typeface="Lucida Sans Unicode"/>
                <a:cs typeface="Lucida Sans Unicode"/>
              </a:rPr>
              <a:t>p</a:t>
            </a:r>
            <a:r>
              <a:rPr dirty="0" sz="3200" spc="5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200" spc="-2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200" spc="-380">
                <a:solidFill>
                  <a:srgbClr val="191919"/>
                </a:solidFill>
                <a:latin typeface="Lucida Sans Unicode"/>
                <a:cs typeface="Lucida Sans Unicode"/>
              </a:rPr>
              <a:t>.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962" y="5524136"/>
            <a:ext cx="16859248" cy="4762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6408" y="478536"/>
            <a:ext cx="8049768" cy="9753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4403" y="2221433"/>
            <a:ext cx="17315180" cy="24161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120"/>
              </a:spcBef>
            </a:pPr>
            <a:r>
              <a:rPr dirty="0" sz="3100" spc="-100">
                <a:latin typeface="Lucida Sans Unicode"/>
                <a:cs typeface="Lucida Sans Unicode"/>
              </a:rPr>
              <a:t>Phishing </a:t>
            </a:r>
            <a:r>
              <a:rPr dirty="0" sz="3100" spc="-80">
                <a:latin typeface="Lucida Sans Unicode"/>
                <a:cs typeface="Lucida Sans Unicode"/>
              </a:rPr>
              <a:t>is </a:t>
            </a:r>
            <a:r>
              <a:rPr dirty="0" sz="3100" spc="-5">
                <a:latin typeface="Lucida Sans Unicode"/>
                <a:cs typeface="Lucida Sans Unicode"/>
              </a:rPr>
              <a:t>a </a:t>
            </a:r>
            <a:r>
              <a:rPr dirty="0" sz="3100" spc="-95">
                <a:latin typeface="Lucida Sans Unicode"/>
                <a:cs typeface="Lucida Sans Unicode"/>
              </a:rPr>
              <a:t>major </a:t>
            </a:r>
            <a:r>
              <a:rPr dirty="0" sz="3100" spc="-90">
                <a:latin typeface="Lucida Sans Unicode"/>
                <a:cs typeface="Lucida Sans Unicode"/>
              </a:rPr>
              <a:t>digital </a:t>
            </a:r>
            <a:r>
              <a:rPr dirty="0" sz="3100" spc="-60">
                <a:latin typeface="Lucida Sans Unicode"/>
                <a:cs typeface="Lucida Sans Unicode"/>
              </a:rPr>
              <a:t>threat, appearing </a:t>
            </a:r>
            <a:r>
              <a:rPr dirty="0" sz="3100" spc="-10">
                <a:latin typeface="Lucida Sans Unicode"/>
                <a:cs typeface="Lucida Sans Unicode"/>
              </a:rPr>
              <a:t>as </a:t>
            </a:r>
            <a:r>
              <a:rPr dirty="0" sz="3100" spc="-85">
                <a:latin typeface="Lucida Sans Unicode"/>
                <a:cs typeface="Lucida Sans Unicode"/>
              </a:rPr>
              <a:t>email </a:t>
            </a:r>
            <a:r>
              <a:rPr dirty="0" sz="3100" spc="-145">
                <a:latin typeface="Lucida Sans Unicode"/>
                <a:cs typeface="Lucida Sans Unicode"/>
              </a:rPr>
              <a:t>phishing, </a:t>
            </a:r>
            <a:r>
              <a:rPr dirty="0" sz="3100" spc="-15">
                <a:latin typeface="Lucida Sans Unicode"/>
                <a:cs typeface="Lucida Sans Unicode"/>
              </a:rPr>
              <a:t>spear </a:t>
            </a:r>
            <a:r>
              <a:rPr dirty="0" sz="3100" spc="-145">
                <a:latin typeface="Lucida Sans Unicode"/>
                <a:cs typeface="Lucida Sans Unicode"/>
              </a:rPr>
              <a:t>phishing, </a:t>
            </a:r>
            <a:r>
              <a:rPr dirty="0" sz="3100" spc="-45">
                <a:latin typeface="Lucida Sans Unicode"/>
                <a:cs typeface="Lucida Sans Unicode"/>
              </a:rPr>
              <a:t>and </a:t>
            </a:r>
            <a:r>
              <a:rPr dirty="0" sz="3100" spc="-145">
                <a:latin typeface="Lucida Sans Unicode"/>
                <a:cs typeface="Lucida Sans Unicode"/>
              </a:rPr>
              <a:t>whaling. 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75">
                <a:latin typeface="Lucida Sans Unicode"/>
                <a:cs typeface="Lucida Sans Unicode"/>
              </a:rPr>
              <a:t>Email</a:t>
            </a:r>
            <a:r>
              <a:rPr dirty="0" sz="3100" spc="-145">
                <a:latin typeface="Lucida Sans Unicode"/>
                <a:cs typeface="Lucida Sans Unicode"/>
              </a:rPr>
              <a:t> </a:t>
            </a:r>
            <a:r>
              <a:rPr dirty="0" sz="3100" spc="-110">
                <a:latin typeface="Lucida Sans Unicode"/>
                <a:cs typeface="Lucida Sans Unicode"/>
              </a:rPr>
              <a:t>phishing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25">
                <a:latin typeface="Lucida Sans Unicode"/>
                <a:cs typeface="Lucida Sans Unicode"/>
              </a:rPr>
              <a:t>uses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50">
                <a:latin typeface="Lucida Sans Unicode"/>
                <a:cs typeface="Lucida Sans Unicode"/>
              </a:rPr>
              <a:t>generic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80">
                <a:latin typeface="Lucida Sans Unicode"/>
                <a:cs typeface="Lucida Sans Unicode"/>
              </a:rPr>
              <a:t>messages,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15">
                <a:latin typeface="Lucida Sans Unicode"/>
                <a:cs typeface="Lucida Sans Unicode"/>
              </a:rPr>
              <a:t>spear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110">
                <a:latin typeface="Lucida Sans Unicode"/>
                <a:cs typeface="Lucida Sans Unicode"/>
              </a:rPr>
              <a:t>phishing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40">
                <a:latin typeface="Lucida Sans Unicode"/>
                <a:cs typeface="Lucida Sans Unicode"/>
              </a:rPr>
              <a:t>targets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10">
                <a:latin typeface="Lucida Sans Unicode"/>
                <a:cs typeface="Lucida Sans Unicode"/>
              </a:rPr>
              <a:t>speciﬁc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110">
                <a:latin typeface="Lucida Sans Unicode"/>
                <a:cs typeface="Lucida Sans Unicode"/>
              </a:rPr>
              <a:t>individuals,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45">
                <a:latin typeface="Lucida Sans Unicode"/>
                <a:cs typeface="Lucida Sans Unicode"/>
              </a:rPr>
              <a:t>and</a:t>
            </a:r>
            <a:r>
              <a:rPr dirty="0" sz="3100" spc="-140">
                <a:latin typeface="Lucida Sans Unicode"/>
                <a:cs typeface="Lucida Sans Unicode"/>
              </a:rPr>
              <a:t> </a:t>
            </a:r>
            <a:r>
              <a:rPr dirty="0" sz="3100" spc="-114">
                <a:latin typeface="Lucida Sans Unicode"/>
                <a:cs typeface="Lucida Sans Unicode"/>
              </a:rPr>
              <a:t>whaling </a:t>
            </a:r>
            <a:r>
              <a:rPr dirty="0" sz="3100" spc="-965">
                <a:latin typeface="Lucida Sans Unicode"/>
                <a:cs typeface="Lucida Sans Unicode"/>
              </a:rPr>
              <a:t> </a:t>
            </a:r>
            <a:r>
              <a:rPr dirty="0" sz="3100" spc="-15">
                <a:latin typeface="Lucida Sans Unicode"/>
                <a:cs typeface="Lucida Sans Unicode"/>
              </a:rPr>
              <a:t>focuses </a:t>
            </a:r>
            <a:r>
              <a:rPr dirty="0" sz="3100" spc="-90">
                <a:latin typeface="Lucida Sans Unicode"/>
                <a:cs typeface="Lucida Sans Unicode"/>
              </a:rPr>
              <a:t>on </a:t>
            </a:r>
            <a:r>
              <a:rPr dirty="0" sz="3100" spc="-70">
                <a:latin typeface="Lucida Sans Unicode"/>
                <a:cs typeface="Lucida Sans Unicode"/>
              </a:rPr>
              <a:t>executives. </a:t>
            </a:r>
            <a:r>
              <a:rPr dirty="0" sz="3100" spc="-55">
                <a:latin typeface="Lucida Sans Unicode"/>
                <a:cs typeface="Lucida Sans Unicode"/>
              </a:rPr>
              <a:t>Awareness </a:t>
            </a:r>
            <a:r>
              <a:rPr dirty="0" sz="3100" spc="-45">
                <a:latin typeface="Lucida Sans Unicode"/>
                <a:cs typeface="Lucida Sans Unicode"/>
              </a:rPr>
              <a:t>and </a:t>
            </a:r>
            <a:r>
              <a:rPr dirty="0" sz="3100" spc="-20">
                <a:latin typeface="Lucida Sans Unicode"/>
                <a:cs typeface="Lucida Sans Unicode"/>
              </a:rPr>
              <a:t>education </a:t>
            </a:r>
            <a:r>
              <a:rPr dirty="0" sz="3100" spc="-45">
                <a:latin typeface="Lucida Sans Unicode"/>
                <a:cs typeface="Lucida Sans Unicode"/>
              </a:rPr>
              <a:t>are </a:t>
            </a:r>
            <a:r>
              <a:rPr dirty="0" sz="3100" spc="-50">
                <a:latin typeface="Lucida Sans Unicode"/>
                <a:cs typeface="Lucida Sans Unicode"/>
              </a:rPr>
              <a:t>vital </a:t>
            </a:r>
            <a:r>
              <a:rPr dirty="0" sz="3100" spc="-100">
                <a:latin typeface="Lucida Sans Unicode"/>
                <a:cs typeface="Lucida Sans Unicode"/>
              </a:rPr>
              <a:t>for </a:t>
            </a:r>
            <a:r>
              <a:rPr dirty="0" sz="3100" spc="-90">
                <a:latin typeface="Lucida Sans Unicode"/>
                <a:cs typeface="Lucida Sans Unicode"/>
              </a:rPr>
              <a:t>prevention, </a:t>
            </a:r>
            <a:r>
              <a:rPr dirty="0" sz="3100" spc="-114">
                <a:latin typeface="Lucida Sans Unicode"/>
                <a:cs typeface="Lucida Sans Unicode"/>
              </a:rPr>
              <a:t>along </a:t>
            </a:r>
            <a:r>
              <a:rPr dirty="0" sz="3100" spc="-55">
                <a:latin typeface="Lucida Sans Unicode"/>
                <a:cs typeface="Lucida Sans Unicode"/>
              </a:rPr>
              <a:t>with </a:t>
            </a:r>
            <a:r>
              <a:rPr dirty="0" sz="3100" spc="-90">
                <a:latin typeface="Lucida Sans Unicode"/>
                <a:cs typeface="Lucida Sans Unicode"/>
              </a:rPr>
              <a:t>strong </a:t>
            </a:r>
            <a:r>
              <a:rPr dirty="0" sz="3100" spc="-85">
                <a:latin typeface="Lucida Sans Unicode"/>
                <a:cs typeface="Lucida Sans Unicode"/>
              </a:rPr>
              <a:t> </a:t>
            </a:r>
            <a:r>
              <a:rPr dirty="0" sz="3100" spc="5">
                <a:latin typeface="Lucida Sans Unicode"/>
                <a:cs typeface="Lucida Sans Unicode"/>
              </a:rPr>
              <a:t>security</a:t>
            </a:r>
            <a:r>
              <a:rPr dirty="0" sz="3100" spc="-155">
                <a:latin typeface="Lucida Sans Unicode"/>
                <a:cs typeface="Lucida Sans Unicode"/>
              </a:rPr>
              <a:t> </a:t>
            </a:r>
            <a:r>
              <a:rPr dirty="0" sz="3100" spc="-45">
                <a:latin typeface="Lucida Sans Unicode"/>
                <a:cs typeface="Lucida Sans Unicode"/>
              </a:rPr>
              <a:t>measures</a:t>
            </a:r>
            <a:r>
              <a:rPr dirty="0" sz="3100" spc="-150">
                <a:latin typeface="Lucida Sans Unicode"/>
                <a:cs typeface="Lucida Sans Unicode"/>
              </a:rPr>
              <a:t> </a:t>
            </a:r>
            <a:r>
              <a:rPr dirty="0" sz="3100" spc="-10">
                <a:latin typeface="Lucida Sans Unicode"/>
                <a:cs typeface="Lucida Sans Unicode"/>
              </a:rPr>
              <a:t>to</a:t>
            </a:r>
            <a:r>
              <a:rPr dirty="0" sz="3100" spc="-150">
                <a:latin typeface="Lucida Sans Unicode"/>
                <a:cs typeface="Lucida Sans Unicode"/>
              </a:rPr>
              <a:t> </a:t>
            </a:r>
            <a:r>
              <a:rPr dirty="0" sz="3100">
                <a:latin typeface="Lucida Sans Unicode"/>
                <a:cs typeface="Lucida Sans Unicode"/>
              </a:rPr>
              <a:t>reduce</a:t>
            </a:r>
            <a:r>
              <a:rPr dirty="0" sz="3100" spc="-150">
                <a:latin typeface="Lucida Sans Unicode"/>
                <a:cs typeface="Lucida Sans Unicode"/>
              </a:rPr>
              <a:t> </a:t>
            </a:r>
            <a:r>
              <a:rPr dirty="0" sz="3100" spc="20">
                <a:latin typeface="Lucida Sans Unicode"/>
                <a:cs typeface="Lucida Sans Unicode"/>
              </a:rPr>
              <a:t>scam</a:t>
            </a:r>
            <a:r>
              <a:rPr dirty="0" sz="3100" spc="-150">
                <a:latin typeface="Lucida Sans Unicode"/>
                <a:cs typeface="Lucida Sans Unicode"/>
              </a:rPr>
              <a:t> </a:t>
            </a:r>
            <a:r>
              <a:rPr dirty="0" sz="3100" spc="-165">
                <a:latin typeface="Lucida Sans Unicode"/>
                <a:cs typeface="Lucida Sans Unicode"/>
              </a:rPr>
              <a:t>risks.</a:t>
            </a:r>
            <a:endParaRPr sz="3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54529" y="9386642"/>
            <a:ext cx="544830" cy="548640"/>
          </a:xfrm>
          <a:custGeom>
            <a:avLst/>
            <a:gdLst/>
            <a:ahLst/>
            <a:cxnLst/>
            <a:rect l="l" t="t" r="r" b="b"/>
            <a:pathLst>
              <a:path w="544830" h="548640">
                <a:moveTo>
                  <a:pt x="544320" y="0"/>
                </a:moveTo>
                <a:lnTo>
                  <a:pt x="0" y="0"/>
                </a:lnTo>
                <a:lnTo>
                  <a:pt x="0" y="548580"/>
                </a:lnTo>
                <a:lnTo>
                  <a:pt x="544320" y="548580"/>
                </a:lnTo>
                <a:lnTo>
                  <a:pt x="54432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59484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165201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2652"/>
            <a:ext cx="9095740" cy="10285730"/>
            <a:chOff x="0" y="2652"/>
            <a:chExt cx="9095740" cy="10285730"/>
          </a:xfrm>
        </p:grpSpPr>
        <p:sp>
          <p:nvSpPr>
            <p:cNvPr id="6" name="object 6"/>
            <p:cNvSpPr/>
            <p:nvPr/>
          </p:nvSpPr>
          <p:spPr>
            <a:xfrm>
              <a:off x="0" y="2652"/>
              <a:ext cx="9095740" cy="10285730"/>
            </a:xfrm>
            <a:custGeom>
              <a:avLst/>
              <a:gdLst/>
              <a:ahLst/>
              <a:cxnLst/>
              <a:rect l="l" t="t" r="r" b="b"/>
              <a:pathLst>
                <a:path w="9095740" h="10285730">
                  <a:moveTo>
                    <a:pt x="0" y="0"/>
                  </a:moveTo>
                  <a:lnTo>
                    <a:pt x="0" y="10285109"/>
                  </a:lnTo>
                  <a:lnTo>
                    <a:pt x="6348573" y="10285109"/>
                  </a:lnTo>
                  <a:lnTo>
                    <a:pt x="9095739" y="6247719"/>
                  </a:lnTo>
                  <a:lnTo>
                    <a:pt x="9095739" y="6240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24" y="169811"/>
              <a:ext cx="6505574" cy="921945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6221583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8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874" y="0"/>
                </a:lnTo>
                <a:lnTo>
                  <a:pt x="1277874" y="1277909"/>
                </a:lnTo>
                <a:lnTo>
                  <a:pt x="639318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5359" y="551688"/>
            <a:ext cx="8479536" cy="90830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536673" y="2283644"/>
            <a:ext cx="9213850" cy="631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3000" spc="75">
                <a:solidFill>
                  <a:srgbClr val="191919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-100">
                <a:solidFill>
                  <a:srgbClr val="191919"/>
                </a:solidFill>
                <a:latin typeface="Lucida Sans Unicode"/>
                <a:cs typeface="Lucida Sans Unicode"/>
              </a:rPr>
              <a:t>hi</a:t>
            </a:r>
            <a:r>
              <a:rPr dirty="0" sz="3000" spc="-12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160">
                <a:solidFill>
                  <a:srgbClr val="191919"/>
                </a:solidFill>
                <a:latin typeface="Lucida Sans Unicode"/>
                <a:cs typeface="Lucida Sans Unicode"/>
              </a:rPr>
              <a:t>hing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35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100">
                <a:solidFill>
                  <a:srgbClr val="191919"/>
                </a:solidFill>
                <a:latin typeface="Lucida Sans Unicode"/>
                <a:cs typeface="Lucida Sans Unicode"/>
              </a:rPr>
              <a:t>ails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9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65">
                <a:solidFill>
                  <a:srgbClr val="191919"/>
                </a:solidFill>
                <a:latin typeface="Lucida Sans Unicode"/>
                <a:cs typeface="Lucida Sans Unicode"/>
              </a:rPr>
              <a:t>f</a:t>
            </a:r>
            <a:r>
              <a:rPr dirty="0" sz="3000" spc="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2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4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70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10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110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70">
                <a:solidFill>
                  <a:srgbClr val="191919"/>
                </a:solidFill>
                <a:latin typeface="Lucida Sans Unicode"/>
                <a:cs typeface="Lucida Sans Unicode"/>
              </a:rPr>
              <a:t>tain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10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3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15">
                <a:solidFill>
                  <a:srgbClr val="191919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1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10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110">
                <a:solidFill>
                  <a:srgbClr val="191919"/>
                </a:solidFill>
                <a:latin typeface="Lucida Sans Unicode"/>
                <a:cs typeface="Lucida Sans Unicode"/>
              </a:rPr>
              <a:t>io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2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65">
                <a:solidFill>
                  <a:srgbClr val="191919"/>
                </a:solidFill>
                <a:latin typeface="Lucida Sans Unicode"/>
                <a:cs typeface="Lucida Sans Unicode"/>
              </a:rPr>
              <a:t>lin</a:t>
            </a:r>
            <a:r>
              <a:rPr dirty="0" sz="3000" spc="-330">
                <a:solidFill>
                  <a:srgbClr val="191919"/>
                </a:solidFill>
                <a:latin typeface="Lucida Sans Unicode"/>
                <a:cs typeface="Lucida Sans Unicode"/>
              </a:rPr>
              <a:t>k</a:t>
            </a:r>
            <a:r>
              <a:rPr dirty="0" sz="3000" spc="-215">
                <a:solidFill>
                  <a:srgbClr val="191919"/>
                </a:solidFill>
                <a:latin typeface="Lucida Sans Unicode"/>
                <a:cs typeface="Lucida Sans Unicode"/>
              </a:rPr>
              <a:t>s,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">
                <a:solidFill>
                  <a:srgbClr val="191919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-7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75">
                <a:solidFill>
                  <a:srgbClr val="191919"/>
                </a:solidFill>
                <a:latin typeface="Lucida Sans Unicode"/>
                <a:cs typeface="Lucida Sans Unicode"/>
              </a:rPr>
              <a:t>or  </a:t>
            </a:r>
            <a:r>
              <a:rPr dirty="0" sz="3000" spc="-100">
                <a:solidFill>
                  <a:srgbClr val="191919"/>
                </a:solidFill>
                <a:latin typeface="Lucida Sans Unicode"/>
                <a:cs typeface="Lucida Sans Unicode"/>
              </a:rPr>
              <a:t>gra</a:t>
            </a:r>
            <a:r>
              <a:rPr dirty="0" sz="3000" spc="-18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135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8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60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405">
                <a:solidFill>
                  <a:srgbClr val="191919"/>
                </a:solidFill>
                <a:latin typeface="Lucida Sans Unicode"/>
                <a:cs typeface="Lucida Sans Unicode"/>
              </a:rPr>
              <a:t>,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95">
                <a:solidFill>
                  <a:srgbClr val="191919"/>
                </a:solidFill>
                <a:latin typeface="Lucida Sans Unicode"/>
                <a:cs typeface="Lucida Sans Unicode"/>
              </a:rPr>
              <a:t>or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160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260">
                <a:solidFill>
                  <a:srgbClr val="191919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-5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6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50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80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2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5">
                <a:solidFill>
                  <a:srgbClr val="191919"/>
                </a:solidFill>
                <a:latin typeface="Lucida Sans Unicode"/>
                <a:cs typeface="Lucida Sans Unicode"/>
              </a:rPr>
              <a:t>q</a:t>
            </a:r>
            <a:r>
              <a:rPr dirty="0" sz="3000" spc="-15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000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7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10">
                <a:solidFill>
                  <a:srgbClr val="191919"/>
                </a:solidFill>
                <a:latin typeface="Lucida Sans Unicode"/>
                <a:cs typeface="Lucida Sans Unicode"/>
              </a:rPr>
              <a:t>ts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45">
                <a:solidFill>
                  <a:srgbClr val="191919"/>
                </a:solidFill>
                <a:latin typeface="Lucida Sans Unicode"/>
                <a:cs typeface="Lucida Sans Unicode"/>
              </a:rPr>
              <a:t>f</a:t>
            </a:r>
            <a:r>
              <a:rPr dirty="0" sz="3000" spc="-95">
                <a:solidFill>
                  <a:srgbClr val="191919"/>
                </a:solidFill>
                <a:latin typeface="Lucida Sans Unicode"/>
                <a:cs typeface="Lucida Sans Unicode"/>
              </a:rPr>
              <a:t>or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9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8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50">
                <a:solidFill>
                  <a:srgbClr val="191919"/>
                </a:solidFill>
                <a:latin typeface="Lucida Sans Unicode"/>
                <a:cs typeface="Lucida Sans Unicode"/>
              </a:rPr>
              <a:t>iti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v</a:t>
            </a:r>
            <a:r>
              <a:rPr dirty="0" sz="3000" spc="20">
                <a:solidFill>
                  <a:srgbClr val="191919"/>
                </a:solidFill>
                <a:latin typeface="Lucida Sans Unicode"/>
                <a:cs typeface="Lucida Sans Unicode"/>
              </a:rPr>
              <a:t>e  </a:t>
            </a:r>
            <a:r>
              <a:rPr dirty="0" sz="3000" spc="-135">
                <a:solidFill>
                  <a:srgbClr val="191919"/>
                </a:solidFill>
                <a:latin typeface="Lucida Sans Unicode"/>
                <a:cs typeface="Lucida Sans Unicode"/>
              </a:rPr>
              <a:t>in</a:t>
            </a:r>
            <a:r>
              <a:rPr dirty="0" sz="3000" spc="-170">
                <a:solidFill>
                  <a:srgbClr val="191919"/>
                </a:solidFill>
                <a:latin typeface="Lucida Sans Unicode"/>
                <a:cs typeface="Lucida Sans Unicode"/>
              </a:rPr>
              <a:t>f</a:t>
            </a:r>
            <a:r>
              <a:rPr dirty="0" sz="3000" spc="-85">
                <a:solidFill>
                  <a:srgbClr val="191919"/>
                </a:solidFill>
                <a:latin typeface="Lucida Sans Unicode"/>
                <a:cs typeface="Lucida Sans Unicode"/>
              </a:rPr>
              <a:t>or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7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35">
                <a:solidFill>
                  <a:srgbClr val="191919"/>
                </a:solidFill>
                <a:latin typeface="Lucida Sans Unicode"/>
                <a:cs typeface="Lucida Sans Unicode"/>
              </a:rPr>
              <a:t>tion.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2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60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000" spc="-114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95">
                <a:solidFill>
                  <a:srgbClr val="191919"/>
                </a:solidFill>
                <a:latin typeface="Lucida Sans Unicode"/>
                <a:cs typeface="Lucida Sans Unicode"/>
              </a:rPr>
              <a:t>y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35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7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95">
                <a:solidFill>
                  <a:srgbClr val="191919"/>
                </a:solidFill>
                <a:latin typeface="Lucida Sans Unicode"/>
                <a:cs typeface="Lucida Sans Unicode"/>
              </a:rPr>
              <a:t>y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191919"/>
                </a:solidFill>
                <a:latin typeface="Lucida Sans Unicode"/>
                <a:cs typeface="Lucida Sans Unicode"/>
              </a:rPr>
              <a:t>al</a:t>
            </a:r>
            <a:r>
              <a:rPr dirty="0" sz="3000" spc="-10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70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3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30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191919"/>
                </a:solidFill>
                <a:latin typeface="Lucida Sans Unicode"/>
                <a:cs typeface="Lucida Sans Unicode"/>
              </a:rPr>
              <a:t>al</a:t>
            </a:r>
            <a:r>
              <a:rPr dirty="0" sz="3000" spc="-10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80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18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165">
                <a:solidFill>
                  <a:srgbClr val="191919"/>
                </a:solidFill>
                <a:latin typeface="Lucida Sans Unicode"/>
                <a:cs typeface="Lucida Sans Unicode"/>
              </a:rPr>
              <a:t>ing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191919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65">
                <a:solidFill>
                  <a:srgbClr val="191919"/>
                </a:solidFill>
                <a:latin typeface="Lucida Sans Unicode"/>
                <a:cs typeface="Lucida Sans Unicode"/>
              </a:rPr>
              <a:t>ng</a:t>
            </a:r>
            <a:r>
              <a:rPr dirty="0" sz="3000" spc="-17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3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260">
                <a:solidFill>
                  <a:srgbClr val="191919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30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45">
                <a:solidFill>
                  <a:srgbClr val="191919"/>
                </a:solidFill>
                <a:latin typeface="Lucida Sans Unicode"/>
                <a:cs typeface="Lucida Sans Unicode"/>
              </a:rPr>
              <a:t>o  </a:t>
            </a:r>
            <a:r>
              <a:rPr dirty="0" sz="3000" spc="-15">
                <a:solidFill>
                  <a:srgbClr val="191919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-180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14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50">
                <a:solidFill>
                  <a:srgbClr val="191919"/>
                </a:solidFill>
                <a:latin typeface="Lucida Sans Unicode"/>
                <a:cs typeface="Lucida Sans Unicode"/>
              </a:rPr>
              <a:t>v</a:t>
            </a:r>
            <a:r>
              <a:rPr dirty="0" sz="3000" spc="-75">
                <a:solidFill>
                  <a:srgbClr val="191919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355">
                <a:solidFill>
                  <a:srgbClr val="191919"/>
                </a:solidFill>
                <a:latin typeface="Lucida Sans Unicode"/>
                <a:cs typeface="Lucida Sans Unicode"/>
              </a:rPr>
              <a:t>k</a:t>
            </a:r>
            <a:r>
              <a:rPr dirty="0" sz="3000" spc="30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22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135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2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5">
                <a:solidFill>
                  <a:srgbClr val="191919"/>
                </a:solidFill>
                <a:latin typeface="Lucida Sans Unicode"/>
                <a:cs typeface="Lucida Sans Unicode"/>
              </a:rPr>
              <a:t>d</a:t>
            </a:r>
            <a:r>
              <a:rPr dirty="0" sz="3000" spc="-60">
                <a:solidFill>
                  <a:srgbClr val="191919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160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30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130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70">
                <a:solidFill>
                  <a:srgbClr val="191919"/>
                </a:solidFill>
                <a:latin typeface="Lucida Sans Unicode"/>
                <a:cs typeface="Lucida Sans Unicode"/>
              </a:rPr>
              <a:t>tio</a:t>
            </a:r>
            <a:r>
              <a:rPr dirty="0" sz="3000" spc="-10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360">
                <a:solidFill>
                  <a:srgbClr val="191919"/>
                </a:solidFill>
                <a:latin typeface="Lucida Sans Unicode"/>
                <a:cs typeface="Lucida Sans Unicode"/>
              </a:rPr>
              <a:t>.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5">
                <a:solidFill>
                  <a:srgbClr val="191919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-125">
                <a:solidFill>
                  <a:srgbClr val="191919"/>
                </a:solidFill>
                <a:latin typeface="Lucida Sans Unicode"/>
                <a:cs typeface="Lucida Sans Unicode"/>
              </a:rPr>
              <a:t>ook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45">
                <a:solidFill>
                  <a:srgbClr val="191919"/>
                </a:solidFill>
                <a:latin typeface="Lucida Sans Unicode"/>
                <a:cs typeface="Lucida Sans Unicode"/>
              </a:rPr>
              <a:t>f</a:t>
            </a:r>
            <a:r>
              <a:rPr dirty="0" sz="3000" spc="-95">
                <a:solidFill>
                  <a:srgbClr val="191919"/>
                </a:solidFill>
                <a:latin typeface="Lucida Sans Unicode"/>
                <a:cs typeface="Lucida Sans Unicode"/>
              </a:rPr>
              <a:t>or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130">
                <a:solidFill>
                  <a:srgbClr val="191919"/>
                </a:solidFill>
                <a:latin typeface="Lucida Sans Unicode"/>
                <a:cs typeface="Lucida Sans Unicode"/>
              </a:rPr>
              <a:t>igns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100">
                <a:solidFill>
                  <a:srgbClr val="191919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170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140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191919"/>
                </a:solidFill>
                <a:latin typeface="Lucida Sans Unicode"/>
                <a:cs typeface="Lucida Sans Unicode"/>
              </a:rPr>
              <a:t>as  </a:t>
            </a:r>
            <a:r>
              <a:rPr dirty="0" sz="3000" spc="-50">
                <a:solidFill>
                  <a:srgbClr val="191919"/>
                </a:solidFill>
                <a:latin typeface="Lucida Sans Unicode"/>
                <a:cs typeface="Lucida Sans Unicode"/>
              </a:rPr>
              <a:t>mismatched </a:t>
            </a:r>
            <a:r>
              <a:rPr dirty="0" sz="3000" spc="-45">
                <a:solidFill>
                  <a:srgbClr val="191919"/>
                </a:solidFill>
                <a:latin typeface="Lucida Sans Unicode"/>
                <a:cs typeface="Lucida Sans Unicode"/>
              </a:rPr>
              <a:t>sender </a:t>
            </a:r>
            <a:r>
              <a:rPr dirty="0" sz="3000" spc="-70">
                <a:solidFill>
                  <a:srgbClr val="191919"/>
                </a:solidFill>
                <a:latin typeface="Lucida Sans Unicode"/>
                <a:cs typeface="Lucida Sans Unicode"/>
              </a:rPr>
              <a:t>addresses, </a:t>
            </a:r>
            <a:r>
              <a:rPr dirty="0" sz="3000" spc="-55">
                <a:solidFill>
                  <a:srgbClr val="191919"/>
                </a:solidFill>
                <a:latin typeface="Lucida Sans Unicode"/>
                <a:cs typeface="Lucida Sans Unicode"/>
              </a:rPr>
              <a:t>unexpected </a:t>
            </a:r>
            <a:r>
              <a:rPr dirty="0" sz="3000" spc="-5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20">
                <a:solidFill>
                  <a:srgbClr val="191919"/>
                </a:solidFill>
                <a:latin typeface="Lucida Sans Unicode"/>
                <a:cs typeface="Lucida Sans Unicode"/>
              </a:rPr>
              <a:t>tt</a:t>
            </a:r>
            <a:r>
              <a:rPr dirty="0" sz="3000" spc="25">
                <a:solidFill>
                  <a:srgbClr val="191919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170">
                <a:solidFill>
                  <a:srgbClr val="191919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110">
                <a:solidFill>
                  <a:srgbClr val="191919"/>
                </a:solidFill>
                <a:latin typeface="Lucida Sans Unicode"/>
                <a:cs typeface="Lucida Sans Unicode"/>
              </a:rPr>
              <a:t>h</a:t>
            </a:r>
            <a:r>
              <a:rPr dirty="0" sz="3000" spc="-170">
                <a:solidFill>
                  <a:srgbClr val="191919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2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30">
                <a:solidFill>
                  <a:srgbClr val="191919"/>
                </a:solidFill>
                <a:latin typeface="Lucida Sans Unicode"/>
                <a:cs typeface="Lucida Sans Unicode"/>
              </a:rPr>
              <a:t>nts,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191919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60">
                <a:solidFill>
                  <a:srgbClr val="191919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-5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65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5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45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15">
                <a:solidFill>
                  <a:srgbClr val="191919"/>
                </a:solidFill>
                <a:latin typeface="Lucida Sans Unicode"/>
                <a:cs typeface="Lucida Sans Unicode"/>
              </a:rPr>
              <a:t>ic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95">
                <a:solidFill>
                  <a:srgbClr val="191919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-190">
                <a:solidFill>
                  <a:srgbClr val="191919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2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25">
                <a:solidFill>
                  <a:srgbClr val="191919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95">
                <a:solidFill>
                  <a:srgbClr val="191919"/>
                </a:solidFill>
                <a:latin typeface="Lucida Sans Unicode"/>
                <a:cs typeface="Lucida Sans Unicode"/>
              </a:rPr>
              <a:t>ting</a:t>
            </a:r>
            <a:r>
              <a:rPr dirty="0" sz="3000" spc="-105">
                <a:solidFill>
                  <a:srgbClr val="191919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360">
                <a:solidFill>
                  <a:srgbClr val="191919"/>
                </a:solidFill>
                <a:latin typeface="Lucida Sans Unicode"/>
                <a:cs typeface="Lucida Sans Unicode"/>
              </a:rPr>
              <a:t>.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9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114">
                <a:solidFill>
                  <a:srgbClr val="191919"/>
                </a:solidFill>
                <a:latin typeface="Lucida Sans Unicode"/>
                <a:cs typeface="Lucida Sans Unicode"/>
              </a:rPr>
              <a:t>raini</a:t>
            </a:r>
            <a:r>
              <a:rPr dirty="0" sz="3000" spc="-170">
                <a:solidFill>
                  <a:srgbClr val="191919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200">
                <a:solidFill>
                  <a:srgbClr val="191919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">
                <a:solidFill>
                  <a:srgbClr val="191919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45">
                <a:solidFill>
                  <a:srgbClr val="191919"/>
                </a:solidFill>
                <a:latin typeface="Lucida Sans Unicode"/>
                <a:cs typeface="Lucida Sans Unicode"/>
              </a:rPr>
              <a:t>o  </a:t>
            </a:r>
            <a:r>
              <a:rPr dirty="0" sz="3000" spc="-45">
                <a:solidFill>
                  <a:srgbClr val="191919"/>
                </a:solidFill>
                <a:latin typeface="Lucida Sans Unicode"/>
                <a:cs typeface="Lucida Sans Unicode"/>
              </a:rPr>
              <a:t>identify </a:t>
            </a:r>
            <a:r>
              <a:rPr dirty="0" sz="3000" spc="-15">
                <a:solidFill>
                  <a:srgbClr val="191919"/>
                </a:solidFill>
                <a:latin typeface="Lucida Sans Unicode"/>
                <a:cs typeface="Lucida Sans Unicode"/>
              </a:rPr>
              <a:t>these </a:t>
            </a:r>
            <a:r>
              <a:rPr dirty="0" sz="3000" spc="-55">
                <a:solidFill>
                  <a:srgbClr val="191919"/>
                </a:solidFill>
                <a:latin typeface="Lucida Sans Unicode"/>
                <a:cs typeface="Lucida Sans Unicode"/>
              </a:rPr>
              <a:t>red </a:t>
            </a:r>
            <a:r>
              <a:rPr dirty="0" sz="3000" spc="-130">
                <a:solidFill>
                  <a:srgbClr val="191919"/>
                </a:solidFill>
                <a:latin typeface="Lucida Sans Unicode"/>
                <a:cs typeface="Lucida Sans Unicode"/>
              </a:rPr>
              <a:t>ﬂags </a:t>
            </a:r>
            <a:r>
              <a:rPr dirty="0" sz="3000" spc="-90">
                <a:solidFill>
                  <a:srgbClr val="191919"/>
                </a:solidFill>
                <a:latin typeface="Lucida Sans Unicode"/>
                <a:cs typeface="Lucida Sans Unicode"/>
              </a:rPr>
              <a:t>is </a:t>
            </a:r>
            <a:r>
              <a:rPr dirty="0" sz="3000" spc="-55">
                <a:solidFill>
                  <a:srgbClr val="191919"/>
                </a:solidFill>
                <a:latin typeface="Lucida Sans Unicode"/>
                <a:cs typeface="Lucida Sans Unicode"/>
              </a:rPr>
              <a:t>essential </a:t>
            </a:r>
            <a:r>
              <a:rPr dirty="0" sz="3000" spc="-110">
                <a:solidFill>
                  <a:srgbClr val="191919"/>
                </a:solidFill>
                <a:latin typeface="Lucida Sans Unicode"/>
                <a:cs typeface="Lucida Sans Unicode"/>
              </a:rPr>
              <a:t>for </a:t>
            </a:r>
            <a:r>
              <a:rPr dirty="0" sz="3000" spc="-50">
                <a:solidFill>
                  <a:srgbClr val="191919"/>
                </a:solidFill>
                <a:latin typeface="Lucida Sans Unicode"/>
                <a:cs typeface="Lucida Sans Unicode"/>
              </a:rPr>
              <a:t>protection </a:t>
            </a:r>
            <a:r>
              <a:rPr dirty="0" sz="3000" spc="-4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5">
                <a:solidFill>
                  <a:srgbClr val="191919"/>
                </a:solidFill>
                <a:latin typeface="Lucida Sans Unicode"/>
                <a:cs typeface="Lucida Sans Unicode"/>
              </a:rPr>
              <a:t>against </a:t>
            </a:r>
            <a:r>
              <a:rPr dirty="0" sz="3000" spc="30">
                <a:solidFill>
                  <a:srgbClr val="191919"/>
                </a:solidFill>
                <a:latin typeface="Lucida Sans Unicode"/>
                <a:cs typeface="Lucida Sans Unicode"/>
              </a:rPr>
              <a:t>cyber </a:t>
            </a:r>
            <a:r>
              <a:rPr dirty="0" sz="3000" spc="-80">
                <a:solidFill>
                  <a:srgbClr val="191919"/>
                </a:solidFill>
                <a:latin typeface="Lucida Sans Unicode"/>
                <a:cs typeface="Lucida Sans Unicode"/>
              </a:rPr>
              <a:t>threats. </a:t>
            </a:r>
            <a:r>
              <a:rPr dirty="0" sz="3000" spc="-110">
                <a:solidFill>
                  <a:srgbClr val="191919"/>
                </a:solidFill>
                <a:latin typeface="Lucida Sans Unicode"/>
                <a:cs typeface="Lucida Sans Unicode"/>
              </a:rPr>
              <a:t>Regularly </a:t>
            </a:r>
            <a:r>
              <a:rPr dirty="0" sz="3000" spc="-90">
                <a:solidFill>
                  <a:srgbClr val="191919"/>
                </a:solidFill>
                <a:latin typeface="Lucida Sans Unicode"/>
                <a:cs typeface="Lucida Sans Unicode"/>
              </a:rPr>
              <a:t>updating </a:t>
            </a:r>
            <a:r>
              <a:rPr dirty="0" sz="3000" spc="-15">
                <a:solidFill>
                  <a:srgbClr val="191919"/>
                </a:solidFill>
                <a:latin typeface="Lucida Sans Unicode"/>
                <a:cs typeface="Lucida Sans Unicode"/>
              </a:rPr>
              <a:t>security </a:t>
            </a:r>
            <a:r>
              <a:rPr dirty="0" sz="3000" spc="-1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5">
                <a:solidFill>
                  <a:srgbClr val="191919"/>
                </a:solidFill>
                <a:latin typeface="Lucida Sans Unicode"/>
                <a:cs typeface="Lucida Sans Unicode"/>
              </a:rPr>
              <a:t>measures </a:t>
            </a:r>
            <a:r>
              <a:rPr dirty="0" sz="3000" spc="-60">
                <a:solidFill>
                  <a:srgbClr val="191919"/>
                </a:solidFill>
                <a:latin typeface="Lucida Sans Unicode"/>
                <a:cs typeface="Lucida Sans Unicode"/>
              </a:rPr>
              <a:t>and </a:t>
            </a:r>
            <a:r>
              <a:rPr dirty="0" sz="3000" spc="-55">
                <a:solidFill>
                  <a:srgbClr val="191919"/>
                </a:solidFill>
                <a:latin typeface="Lucida Sans Unicode"/>
                <a:cs typeface="Lucida Sans Unicode"/>
              </a:rPr>
              <a:t>educating </a:t>
            </a:r>
            <a:r>
              <a:rPr dirty="0" sz="3000" spc="-60">
                <a:solidFill>
                  <a:srgbClr val="191919"/>
                </a:solidFill>
                <a:latin typeface="Lucida Sans Unicode"/>
                <a:cs typeface="Lucida Sans Unicode"/>
              </a:rPr>
              <a:t>employees </a:t>
            </a:r>
            <a:r>
              <a:rPr dirty="0" sz="3000">
                <a:solidFill>
                  <a:srgbClr val="191919"/>
                </a:solidFill>
                <a:latin typeface="Lucida Sans Unicode"/>
                <a:cs typeface="Lucida Sans Unicode"/>
              </a:rPr>
              <a:t>can </a:t>
            </a:r>
            <a:r>
              <a:rPr dirty="0" sz="3000" spc="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191919"/>
                </a:solidFill>
                <a:latin typeface="Lucida Sans Unicode"/>
                <a:cs typeface="Lucida Sans Unicode"/>
              </a:rPr>
              <a:t>signiﬁcantly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191919"/>
                </a:solidFill>
                <a:latin typeface="Lucida Sans Unicode"/>
                <a:cs typeface="Lucida Sans Unicode"/>
              </a:rPr>
              <a:t>reduce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191919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35">
                <a:solidFill>
                  <a:srgbClr val="191919"/>
                </a:solidFill>
                <a:latin typeface="Lucida Sans Unicode"/>
                <a:cs typeface="Lucida Sans Unicode"/>
              </a:rPr>
              <a:t>risk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5">
                <a:solidFill>
                  <a:srgbClr val="191919"/>
                </a:solidFill>
                <a:latin typeface="Lucida Sans Unicode"/>
                <a:cs typeface="Lucida Sans Unicode"/>
              </a:rPr>
              <a:t>of</a:t>
            </a:r>
            <a:r>
              <a:rPr dirty="0" sz="3000" spc="-15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falling </a:t>
            </a:r>
            <a:r>
              <a:rPr dirty="0" sz="3000" spc="-40">
                <a:solidFill>
                  <a:srgbClr val="191919"/>
                </a:solidFill>
                <a:latin typeface="Lucida Sans Unicode"/>
                <a:cs typeface="Lucida Sans Unicode"/>
              </a:rPr>
              <a:t>victim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191919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55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">
                <a:solidFill>
                  <a:srgbClr val="191919"/>
                </a:solidFill>
                <a:latin typeface="Lucida Sans Unicode"/>
                <a:cs typeface="Lucida Sans Unicode"/>
              </a:rPr>
              <a:t>these </a:t>
            </a:r>
            <a:r>
              <a:rPr dirty="0" sz="3000" spc="-930">
                <a:solidFill>
                  <a:srgbClr val="191919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191919"/>
                </a:solidFill>
                <a:latin typeface="Lucida Sans Unicode"/>
                <a:cs typeface="Lucida Sans Unicode"/>
              </a:rPr>
              <a:t>scams.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962" y="5524141"/>
            <a:ext cx="16859248" cy="4762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2479" y="560832"/>
            <a:ext cx="8412480" cy="8595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5757" y="2009737"/>
            <a:ext cx="15670530" cy="27209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14"/>
              </a:spcBef>
            </a:pPr>
            <a:r>
              <a:rPr dirty="0" spc="-50">
                <a:latin typeface="Lucida Sans Unicode"/>
                <a:cs typeface="Lucida Sans Unicode"/>
              </a:rPr>
              <a:t>Cybercriminals </a:t>
            </a:r>
            <a:r>
              <a:rPr dirty="0" spc="-60">
                <a:latin typeface="Lucida Sans Unicode"/>
                <a:cs typeface="Lucida Sans Unicode"/>
              </a:rPr>
              <a:t>employ </a:t>
            </a:r>
            <a:r>
              <a:rPr dirty="0" spc="-85">
                <a:latin typeface="Lucida Sans Unicode"/>
                <a:cs typeface="Lucida Sans Unicode"/>
              </a:rPr>
              <a:t>various </a:t>
            </a:r>
            <a:r>
              <a:rPr dirty="0" spc="-70">
                <a:latin typeface="Lucida Sans Unicode"/>
                <a:cs typeface="Lucida Sans Unicode"/>
              </a:rPr>
              <a:t>techniques, </a:t>
            </a:r>
            <a:r>
              <a:rPr dirty="0" spc="-25">
                <a:latin typeface="Lucida Sans Unicode"/>
                <a:cs typeface="Lucida Sans Unicode"/>
              </a:rPr>
              <a:t>such </a:t>
            </a:r>
            <a:r>
              <a:rPr dirty="0" spc="-15">
                <a:latin typeface="Lucida Sans Unicode"/>
                <a:cs typeface="Lucida Sans Unicode"/>
              </a:rPr>
              <a:t>as </a:t>
            </a:r>
            <a:r>
              <a:rPr dirty="0" spc="-35" b="1">
                <a:latin typeface="Tahoma"/>
                <a:cs typeface="Tahoma"/>
              </a:rPr>
              <a:t>spooﬁng </a:t>
            </a:r>
            <a:r>
              <a:rPr dirty="0" spc="-80">
                <a:latin typeface="Lucida Sans Unicode"/>
                <a:cs typeface="Lucida Sans Unicode"/>
              </a:rPr>
              <a:t>legitimate </a:t>
            </a:r>
            <a:r>
              <a:rPr dirty="0" spc="-75">
                <a:latin typeface="Lucida Sans Unicode"/>
                <a:cs typeface="Lucida Sans Unicode"/>
              </a:rPr>
              <a:t> </a:t>
            </a:r>
            <a:r>
              <a:rPr dirty="0" spc="-20">
                <a:latin typeface="Lucida Sans Unicode"/>
                <a:cs typeface="Lucida Sans Unicode"/>
              </a:rPr>
              <a:t>websites</a:t>
            </a:r>
            <a:r>
              <a:rPr dirty="0" spc="-165">
                <a:latin typeface="Lucida Sans Unicode"/>
                <a:cs typeface="Lucida Sans Unicode"/>
              </a:rPr>
              <a:t> </a:t>
            </a:r>
            <a:r>
              <a:rPr dirty="0" spc="-95">
                <a:latin typeface="Lucida Sans Unicode"/>
                <a:cs typeface="Lucida Sans Unicode"/>
              </a:rPr>
              <a:t>or</a:t>
            </a:r>
            <a:r>
              <a:rPr dirty="0" spc="-165">
                <a:latin typeface="Lucida Sans Unicode"/>
                <a:cs typeface="Lucida Sans Unicode"/>
              </a:rPr>
              <a:t> </a:t>
            </a:r>
            <a:r>
              <a:rPr dirty="0" spc="-140">
                <a:latin typeface="Lucida Sans Unicode"/>
                <a:cs typeface="Lucida Sans Unicode"/>
              </a:rPr>
              <a:t>using</a:t>
            </a:r>
            <a:r>
              <a:rPr dirty="0" spc="-160">
                <a:latin typeface="Lucida Sans Unicode"/>
                <a:cs typeface="Lucida Sans Unicode"/>
              </a:rPr>
              <a:t> </a:t>
            </a:r>
            <a:r>
              <a:rPr dirty="0" spc="-10" b="1">
                <a:latin typeface="Tahoma"/>
                <a:cs typeface="Tahoma"/>
              </a:rPr>
              <a:t>malicious</a:t>
            </a:r>
            <a:r>
              <a:rPr dirty="0" spc="-195" b="1">
                <a:latin typeface="Tahoma"/>
                <a:cs typeface="Tahoma"/>
              </a:rPr>
              <a:t> </a:t>
            </a:r>
            <a:r>
              <a:rPr dirty="0" spc="-5" b="1">
                <a:latin typeface="Tahoma"/>
                <a:cs typeface="Tahoma"/>
              </a:rPr>
              <a:t>attachments</a:t>
            </a:r>
            <a:r>
              <a:rPr dirty="0" spc="-5">
                <a:latin typeface="Lucida Sans Unicode"/>
                <a:cs typeface="Lucida Sans Unicode"/>
              </a:rPr>
              <a:t>.</a:t>
            </a:r>
            <a:r>
              <a:rPr dirty="0" spc="-165">
                <a:latin typeface="Lucida Sans Unicode"/>
                <a:cs typeface="Lucida Sans Unicode"/>
              </a:rPr>
              <a:t> </a:t>
            </a:r>
            <a:r>
              <a:rPr dirty="0" spc="-70">
                <a:latin typeface="Lucida Sans Unicode"/>
                <a:cs typeface="Lucida Sans Unicode"/>
              </a:rPr>
              <a:t>They</a:t>
            </a:r>
            <a:r>
              <a:rPr dirty="0" spc="-160">
                <a:latin typeface="Lucida Sans Unicode"/>
                <a:cs typeface="Lucida Sans Unicode"/>
              </a:rPr>
              <a:t> </a:t>
            </a:r>
            <a:r>
              <a:rPr dirty="0" spc="-20">
                <a:latin typeface="Lucida Sans Unicode"/>
                <a:cs typeface="Lucida Sans Unicode"/>
              </a:rPr>
              <a:t>may</a:t>
            </a:r>
            <a:r>
              <a:rPr dirty="0" spc="-165">
                <a:latin typeface="Lucida Sans Unicode"/>
                <a:cs typeface="Lucida Sans Unicode"/>
              </a:rPr>
              <a:t> </a:t>
            </a:r>
            <a:r>
              <a:rPr dirty="0" spc="-80">
                <a:latin typeface="Lucida Sans Unicode"/>
                <a:cs typeface="Lucida Sans Unicode"/>
              </a:rPr>
              <a:t>also</a:t>
            </a:r>
            <a:r>
              <a:rPr dirty="0" spc="-160">
                <a:latin typeface="Lucida Sans Unicode"/>
                <a:cs typeface="Lucida Sans Unicode"/>
              </a:rPr>
              <a:t> </a:t>
            </a:r>
            <a:r>
              <a:rPr dirty="0" spc="15">
                <a:latin typeface="Lucida Sans Unicode"/>
                <a:cs typeface="Lucida Sans Unicode"/>
              </a:rPr>
              <a:t>create</a:t>
            </a:r>
            <a:r>
              <a:rPr dirty="0" spc="-165">
                <a:latin typeface="Lucida Sans Unicode"/>
                <a:cs typeface="Lucida Sans Unicode"/>
              </a:rPr>
              <a:t> </a:t>
            </a:r>
            <a:r>
              <a:rPr dirty="0" spc="-80" b="1">
                <a:latin typeface="Tahoma"/>
                <a:cs typeface="Tahoma"/>
              </a:rPr>
              <a:t>fake</a:t>
            </a:r>
            <a:r>
              <a:rPr dirty="0" spc="-195" b="1">
                <a:latin typeface="Tahoma"/>
                <a:cs typeface="Tahoma"/>
              </a:rPr>
              <a:t> </a:t>
            </a:r>
            <a:r>
              <a:rPr dirty="0" spc="-100" b="1">
                <a:latin typeface="Tahoma"/>
                <a:cs typeface="Tahoma"/>
              </a:rPr>
              <a:t>login </a:t>
            </a:r>
            <a:r>
              <a:rPr dirty="0" spc="-1010" b="1">
                <a:latin typeface="Tahoma"/>
                <a:cs typeface="Tahoma"/>
              </a:rPr>
              <a:t> </a:t>
            </a:r>
            <a:r>
              <a:rPr dirty="0" b="1">
                <a:latin typeface="Tahoma"/>
                <a:cs typeface="Tahoma"/>
              </a:rPr>
              <a:t>pages </a:t>
            </a:r>
            <a:r>
              <a:rPr dirty="0" spc="-15">
                <a:latin typeface="Lucida Sans Unicode"/>
                <a:cs typeface="Lucida Sans Unicode"/>
              </a:rPr>
              <a:t>to </a:t>
            </a:r>
            <a:r>
              <a:rPr dirty="0" spc="-55">
                <a:latin typeface="Lucida Sans Unicode"/>
                <a:cs typeface="Lucida Sans Unicode"/>
              </a:rPr>
              <a:t>steal </a:t>
            </a:r>
            <a:r>
              <a:rPr dirty="0" spc="-65">
                <a:latin typeface="Lucida Sans Unicode"/>
                <a:cs typeface="Lucida Sans Unicode"/>
              </a:rPr>
              <a:t>credentials. Awareness </a:t>
            </a:r>
            <a:r>
              <a:rPr dirty="0" spc="-75">
                <a:latin typeface="Lucida Sans Unicode"/>
                <a:cs typeface="Lucida Sans Unicode"/>
              </a:rPr>
              <a:t>of </a:t>
            </a:r>
            <a:r>
              <a:rPr dirty="0">
                <a:latin typeface="Lucida Sans Unicode"/>
                <a:cs typeface="Lucida Sans Unicode"/>
              </a:rPr>
              <a:t>these </a:t>
            </a:r>
            <a:r>
              <a:rPr dirty="0" spc="-40">
                <a:latin typeface="Lucida Sans Unicode"/>
                <a:cs typeface="Lucida Sans Unicode"/>
              </a:rPr>
              <a:t>methods </a:t>
            </a:r>
            <a:r>
              <a:rPr dirty="0" spc="20">
                <a:latin typeface="Lucida Sans Unicode"/>
                <a:cs typeface="Lucida Sans Unicode"/>
              </a:rPr>
              <a:t>can </a:t>
            </a:r>
            <a:r>
              <a:rPr dirty="0" spc="-80">
                <a:latin typeface="Lucida Sans Unicode"/>
                <a:cs typeface="Lucida Sans Unicode"/>
              </a:rPr>
              <a:t>signiﬁcantly </a:t>
            </a:r>
            <a:r>
              <a:rPr dirty="0" spc="-75">
                <a:latin typeface="Lucida Sans Unicode"/>
                <a:cs typeface="Lucida Sans Unicode"/>
              </a:rPr>
              <a:t> </a:t>
            </a:r>
            <a:r>
              <a:rPr dirty="0" spc="-200">
                <a:latin typeface="Lucida Sans Unicode"/>
                <a:cs typeface="Lucida Sans Unicode"/>
              </a:rPr>
              <a:t>r</a:t>
            </a:r>
            <a:r>
              <a:rPr dirty="0" spc="50">
                <a:latin typeface="Lucida Sans Unicode"/>
                <a:cs typeface="Lucida Sans Unicode"/>
              </a:rPr>
              <a:t>e</a:t>
            </a:r>
            <a:r>
              <a:rPr dirty="0" spc="5">
                <a:latin typeface="Lucida Sans Unicode"/>
                <a:cs typeface="Lucida Sans Unicode"/>
              </a:rPr>
              <a:t>d</a:t>
            </a:r>
            <a:r>
              <a:rPr dirty="0" spc="-155">
                <a:latin typeface="Lucida Sans Unicode"/>
                <a:cs typeface="Lucida Sans Unicode"/>
              </a:rPr>
              <a:t>u</a:t>
            </a:r>
            <a:r>
              <a:rPr dirty="0" spc="220">
                <a:latin typeface="Lucida Sans Unicode"/>
                <a:cs typeface="Lucida Sans Unicode"/>
              </a:rPr>
              <a:t>c</a:t>
            </a:r>
            <a:r>
              <a:rPr dirty="0" spc="55">
                <a:latin typeface="Lucida Sans Unicode"/>
                <a:cs typeface="Lucida Sans Unicode"/>
              </a:rPr>
              <a:t>e</a:t>
            </a:r>
            <a:r>
              <a:rPr dirty="0" spc="-170">
                <a:latin typeface="Lucida Sans Unicode"/>
                <a:cs typeface="Lucida Sans Unicode"/>
              </a:rPr>
              <a:t> </a:t>
            </a:r>
            <a:r>
              <a:rPr dirty="0" spc="70">
                <a:latin typeface="Lucida Sans Unicode"/>
                <a:cs typeface="Lucida Sans Unicode"/>
              </a:rPr>
              <a:t>t</a:t>
            </a:r>
            <a:r>
              <a:rPr dirty="0" spc="-150">
                <a:latin typeface="Lucida Sans Unicode"/>
                <a:cs typeface="Lucida Sans Unicode"/>
              </a:rPr>
              <a:t>h</a:t>
            </a:r>
            <a:r>
              <a:rPr dirty="0" spc="55">
                <a:latin typeface="Lucida Sans Unicode"/>
                <a:cs typeface="Lucida Sans Unicode"/>
              </a:rPr>
              <a:t>e</a:t>
            </a:r>
            <a:r>
              <a:rPr dirty="0" spc="-170">
                <a:latin typeface="Lucida Sans Unicode"/>
                <a:cs typeface="Lucida Sans Unicode"/>
              </a:rPr>
              <a:t> </a:t>
            </a:r>
            <a:r>
              <a:rPr dirty="0" spc="-135">
                <a:latin typeface="Lucida Sans Unicode"/>
                <a:cs typeface="Lucida Sans Unicode"/>
              </a:rPr>
              <a:t>r</a:t>
            </a:r>
            <a:r>
              <a:rPr dirty="0" spc="-170">
                <a:latin typeface="Lucida Sans Unicode"/>
                <a:cs typeface="Lucida Sans Unicode"/>
              </a:rPr>
              <a:t>i</a:t>
            </a:r>
            <a:r>
              <a:rPr dirty="0" spc="-20">
                <a:latin typeface="Lucida Sans Unicode"/>
                <a:cs typeface="Lucida Sans Unicode"/>
              </a:rPr>
              <a:t>s</a:t>
            </a:r>
            <a:r>
              <a:rPr dirty="0" spc="-270">
                <a:latin typeface="Lucida Sans Unicode"/>
                <a:cs typeface="Lucida Sans Unicode"/>
              </a:rPr>
              <a:t>k</a:t>
            </a:r>
            <a:r>
              <a:rPr dirty="0" spc="-170">
                <a:latin typeface="Lucida Sans Unicode"/>
                <a:cs typeface="Lucida Sans Unicode"/>
              </a:rPr>
              <a:t> </a:t>
            </a:r>
            <a:r>
              <a:rPr dirty="0" spc="-65">
                <a:latin typeface="Lucida Sans Unicode"/>
                <a:cs typeface="Lucida Sans Unicode"/>
              </a:rPr>
              <a:t>o</a:t>
            </a:r>
            <a:r>
              <a:rPr dirty="0" spc="-90">
                <a:latin typeface="Lucida Sans Unicode"/>
                <a:cs typeface="Lucida Sans Unicode"/>
              </a:rPr>
              <a:t>f</a:t>
            </a:r>
            <a:r>
              <a:rPr dirty="0" spc="-170">
                <a:latin typeface="Lucida Sans Unicode"/>
                <a:cs typeface="Lucida Sans Unicode"/>
              </a:rPr>
              <a:t> </a:t>
            </a:r>
            <a:r>
              <a:rPr dirty="0" spc="-165">
                <a:latin typeface="Lucida Sans Unicode"/>
                <a:cs typeface="Lucida Sans Unicode"/>
              </a:rPr>
              <a:t>f</a:t>
            </a:r>
            <a:r>
              <a:rPr dirty="0" spc="-20">
                <a:latin typeface="Lucida Sans Unicode"/>
                <a:cs typeface="Lucida Sans Unicode"/>
              </a:rPr>
              <a:t>a</a:t>
            </a:r>
            <a:r>
              <a:rPr dirty="0" spc="-229">
                <a:latin typeface="Lucida Sans Unicode"/>
                <a:cs typeface="Lucida Sans Unicode"/>
              </a:rPr>
              <a:t>ll</a:t>
            </a:r>
            <a:r>
              <a:rPr dirty="0" spc="-170">
                <a:latin typeface="Lucida Sans Unicode"/>
                <a:cs typeface="Lucida Sans Unicode"/>
              </a:rPr>
              <a:t>i</a:t>
            </a:r>
            <a:r>
              <a:rPr dirty="0" spc="-150">
                <a:latin typeface="Lucida Sans Unicode"/>
                <a:cs typeface="Lucida Sans Unicode"/>
              </a:rPr>
              <a:t>n</a:t>
            </a:r>
            <a:r>
              <a:rPr dirty="0" spc="-215">
                <a:latin typeface="Lucida Sans Unicode"/>
                <a:cs typeface="Lucida Sans Unicode"/>
              </a:rPr>
              <a:t>g</a:t>
            </a:r>
            <a:r>
              <a:rPr dirty="0" spc="-170">
                <a:latin typeface="Lucida Sans Unicode"/>
                <a:cs typeface="Lucida Sans Unicode"/>
              </a:rPr>
              <a:t> </a:t>
            </a:r>
            <a:r>
              <a:rPr dirty="0" spc="45">
                <a:latin typeface="Lucida Sans Unicode"/>
                <a:cs typeface="Lucida Sans Unicode"/>
              </a:rPr>
              <a:t>v</a:t>
            </a:r>
            <a:r>
              <a:rPr dirty="0" spc="-170">
                <a:latin typeface="Lucida Sans Unicode"/>
                <a:cs typeface="Lucida Sans Unicode"/>
              </a:rPr>
              <a:t>i</a:t>
            </a:r>
            <a:r>
              <a:rPr dirty="0" spc="175">
                <a:latin typeface="Lucida Sans Unicode"/>
                <a:cs typeface="Lucida Sans Unicode"/>
              </a:rPr>
              <a:t>c</a:t>
            </a:r>
            <a:r>
              <a:rPr dirty="0" spc="70">
                <a:latin typeface="Lucida Sans Unicode"/>
                <a:cs typeface="Lucida Sans Unicode"/>
              </a:rPr>
              <a:t>t</a:t>
            </a:r>
            <a:r>
              <a:rPr dirty="0" spc="-170">
                <a:latin typeface="Lucida Sans Unicode"/>
                <a:cs typeface="Lucida Sans Unicode"/>
              </a:rPr>
              <a:t>i</a:t>
            </a:r>
            <a:r>
              <a:rPr dirty="0" spc="-130">
                <a:latin typeface="Lucida Sans Unicode"/>
                <a:cs typeface="Lucida Sans Unicode"/>
              </a:rPr>
              <a:t>m</a:t>
            </a:r>
            <a:r>
              <a:rPr dirty="0" spc="-409">
                <a:latin typeface="Lucida Sans Unicode"/>
                <a:cs typeface="Lucida Sans Unicode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962" y="5524136"/>
            <a:ext cx="16859248" cy="4762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567" y="387096"/>
            <a:ext cx="7555992" cy="8595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8834" y="2074894"/>
            <a:ext cx="16821785" cy="2768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3600" spc="-125">
                <a:latin typeface="Lucida Sans Unicode"/>
                <a:cs typeface="Lucida Sans Unicode"/>
              </a:rPr>
              <a:t>The </a:t>
            </a:r>
            <a:r>
              <a:rPr dirty="0" sz="3600" spc="-5">
                <a:latin typeface="Lucida Sans Unicode"/>
                <a:cs typeface="Lucida Sans Unicode"/>
              </a:rPr>
              <a:t>consequences </a:t>
            </a:r>
            <a:r>
              <a:rPr dirty="0" sz="3600" spc="-85">
                <a:latin typeface="Lucida Sans Unicode"/>
                <a:cs typeface="Lucida Sans Unicode"/>
              </a:rPr>
              <a:t>of </a:t>
            </a:r>
            <a:r>
              <a:rPr dirty="0" sz="3600" spc="-140">
                <a:latin typeface="Lucida Sans Unicode"/>
                <a:cs typeface="Lucida Sans Unicode"/>
              </a:rPr>
              <a:t>phishing </a:t>
            </a:r>
            <a:r>
              <a:rPr dirty="0" sz="3600" spc="10">
                <a:latin typeface="Lucida Sans Unicode"/>
                <a:cs typeface="Lucida Sans Unicode"/>
              </a:rPr>
              <a:t>can </a:t>
            </a:r>
            <a:r>
              <a:rPr dirty="0" sz="3600" spc="20">
                <a:latin typeface="Lucida Sans Unicode"/>
                <a:cs typeface="Lucida Sans Unicode"/>
              </a:rPr>
              <a:t>be </a:t>
            </a:r>
            <a:r>
              <a:rPr dirty="0" sz="3600" spc="-105">
                <a:latin typeface="Lucida Sans Unicode"/>
                <a:cs typeface="Lucida Sans Unicode"/>
              </a:rPr>
              <a:t>severe, </a:t>
            </a:r>
            <a:r>
              <a:rPr dirty="0" sz="3600" spc="-125">
                <a:latin typeface="Lucida Sans Unicode"/>
                <a:cs typeface="Lucida Sans Unicode"/>
              </a:rPr>
              <a:t>including </a:t>
            </a:r>
            <a:r>
              <a:rPr dirty="0" sz="3600" spc="-55" b="1">
                <a:latin typeface="Tahoma"/>
                <a:cs typeface="Tahoma"/>
              </a:rPr>
              <a:t>ﬁnancial </a:t>
            </a:r>
            <a:r>
              <a:rPr dirty="0" sz="3600" spc="-100" b="1">
                <a:latin typeface="Tahoma"/>
                <a:cs typeface="Tahoma"/>
              </a:rPr>
              <a:t>loss</a:t>
            </a:r>
            <a:r>
              <a:rPr dirty="0" sz="3600" spc="-100">
                <a:latin typeface="Lucida Sans Unicode"/>
                <a:cs typeface="Lucida Sans Unicode"/>
              </a:rPr>
              <a:t>, </a:t>
            </a:r>
            <a:r>
              <a:rPr dirty="0" sz="3600" spc="-30">
                <a:latin typeface="Lucida Sans Unicode"/>
                <a:cs typeface="Lucida Sans Unicode"/>
              </a:rPr>
              <a:t>identity </a:t>
            </a:r>
            <a:r>
              <a:rPr dirty="0" sz="3600" spc="-1125">
                <a:latin typeface="Lucida Sans Unicode"/>
                <a:cs typeface="Lucida Sans Unicode"/>
              </a:rPr>
              <a:t> </a:t>
            </a:r>
            <a:r>
              <a:rPr dirty="0" sz="3600" spc="-65">
                <a:latin typeface="Lucida Sans Unicode"/>
                <a:cs typeface="Lucida Sans Unicode"/>
              </a:rPr>
              <a:t>theft, and </a:t>
            </a:r>
            <a:r>
              <a:rPr dirty="0" sz="3600" spc="-80">
                <a:latin typeface="Lucida Sans Unicode"/>
                <a:cs typeface="Lucida Sans Unicode"/>
              </a:rPr>
              <a:t>damage </a:t>
            </a:r>
            <a:r>
              <a:rPr dirty="0" sz="3600" spc="-30">
                <a:latin typeface="Lucida Sans Unicode"/>
                <a:cs typeface="Lucida Sans Unicode"/>
              </a:rPr>
              <a:t>to </a:t>
            </a:r>
            <a:r>
              <a:rPr dirty="0" sz="3600" spc="-95">
                <a:latin typeface="Lucida Sans Unicode"/>
                <a:cs typeface="Lucida Sans Unicode"/>
              </a:rPr>
              <a:t>an </a:t>
            </a:r>
            <a:r>
              <a:rPr dirty="0" sz="3600" spc="-155">
                <a:latin typeface="Lucida Sans Unicode"/>
                <a:cs typeface="Lucida Sans Unicode"/>
              </a:rPr>
              <a:t>organization's </a:t>
            </a:r>
            <a:r>
              <a:rPr dirty="0" sz="3600" spc="-105">
                <a:latin typeface="Lucida Sans Unicode"/>
                <a:cs typeface="Lucida Sans Unicode"/>
              </a:rPr>
              <a:t>reputation. </a:t>
            </a:r>
            <a:r>
              <a:rPr dirty="0" sz="3600" spc="-95">
                <a:latin typeface="Lucida Sans Unicode"/>
                <a:cs typeface="Lucida Sans Unicode"/>
              </a:rPr>
              <a:t>Understanding </a:t>
            </a:r>
            <a:r>
              <a:rPr dirty="0" sz="3600" spc="-20">
                <a:latin typeface="Lucida Sans Unicode"/>
                <a:cs typeface="Lucida Sans Unicode"/>
              </a:rPr>
              <a:t>the </a:t>
            </a:r>
            <a:r>
              <a:rPr dirty="0" sz="3600" spc="-70">
                <a:latin typeface="Lucida Sans Unicode"/>
                <a:cs typeface="Lucida Sans Unicode"/>
              </a:rPr>
              <a:t>potential </a:t>
            </a:r>
            <a:r>
              <a:rPr dirty="0" sz="3600" spc="-1125">
                <a:latin typeface="Lucida Sans Unicode"/>
                <a:cs typeface="Lucida Sans Unicode"/>
              </a:rPr>
              <a:t> </a:t>
            </a:r>
            <a:r>
              <a:rPr dirty="0" sz="3600" spc="-25">
                <a:latin typeface="Lucida Sans Unicode"/>
                <a:cs typeface="Lucida Sans Unicode"/>
              </a:rPr>
              <a:t>impact</a:t>
            </a:r>
            <a:r>
              <a:rPr dirty="0" sz="3600" spc="-175">
                <a:latin typeface="Lucida Sans Unicode"/>
                <a:cs typeface="Lucida Sans Unicode"/>
              </a:rPr>
              <a:t> </a:t>
            </a:r>
            <a:r>
              <a:rPr dirty="0" sz="3600" spc="-90">
                <a:latin typeface="Lucida Sans Unicode"/>
                <a:cs typeface="Lucida Sans Unicode"/>
              </a:rPr>
              <a:t>emphasizes</a:t>
            </a:r>
            <a:r>
              <a:rPr dirty="0" sz="3600" spc="-175">
                <a:latin typeface="Lucida Sans Unicode"/>
                <a:cs typeface="Lucida Sans Unicode"/>
              </a:rPr>
              <a:t> </a:t>
            </a:r>
            <a:r>
              <a:rPr dirty="0" sz="3600" spc="-20">
                <a:latin typeface="Lucida Sans Unicode"/>
                <a:cs typeface="Lucida Sans Unicode"/>
              </a:rPr>
              <a:t>the</a:t>
            </a:r>
            <a:r>
              <a:rPr dirty="0" sz="3600" spc="-175">
                <a:latin typeface="Lucida Sans Unicode"/>
                <a:cs typeface="Lucida Sans Unicode"/>
              </a:rPr>
              <a:t> </a:t>
            </a:r>
            <a:r>
              <a:rPr dirty="0" sz="3600" spc="-40">
                <a:latin typeface="Lucida Sans Unicode"/>
                <a:cs typeface="Lucida Sans Unicode"/>
              </a:rPr>
              <a:t>importance</a:t>
            </a:r>
            <a:r>
              <a:rPr dirty="0" sz="3600" spc="-170">
                <a:latin typeface="Lucida Sans Unicode"/>
                <a:cs typeface="Lucida Sans Unicode"/>
              </a:rPr>
              <a:t> </a:t>
            </a:r>
            <a:r>
              <a:rPr dirty="0" sz="3600" spc="-85">
                <a:latin typeface="Lucida Sans Unicode"/>
                <a:cs typeface="Lucida Sans Unicode"/>
              </a:rPr>
              <a:t>of</a:t>
            </a:r>
            <a:r>
              <a:rPr dirty="0" sz="3600" spc="-175">
                <a:latin typeface="Lucida Sans Unicode"/>
                <a:cs typeface="Lucida Sans Unicode"/>
              </a:rPr>
              <a:t> </a:t>
            </a:r>
            <a:r>
              <a:rPr dirty="0" sz="3600" spc="-110">
                <a:latin typeface="Lucida Sans Unicode"/>
                <a:cs typeface="Lucida Sans Unicode"/>
              </a:rPr>
              <a:t>being</a:t>
            </a:r>
            <a:r>
              <a:rPr dirty="0" sz="3600" spc="-175">
                <a:latin typeface="Lucida Sans Unicode"/>
                <a:cs typeface="Lucida Sans Unicode"/>
              </a:rPr>
              <a:t> </a:t>
            </a:r>
            <a:r>
              <a:rPr dirty="0" sz="3600" spc="-114">
                <a:latin typeface="Lucida Sans Unicode"/>
                <a:cs typeface="Lucida Sans Unicode"/>
              </a:rPr>
              <a:t>vigilant</a:t>
            </a:r>
            <a:r>
              <a:rPr dirty="0" sz="3600" spc="-175">
                <a:latin typeface="Lucida Sans Unicode"/>
                <a:cs typeface="Lucida Sans Unicode"/>
              </a:rPr>
              <a:t> </a:t>
            </a:r>
            <a:r>
              <a:rPr dirty="0" sz="3600" spc="-65">
                <a:latin typeface="Lucida Sans Unicode"/>
                <a:cs typeface="Lucida Sans Unicode"/>
              </a:rPr>
              <a:t>and</a:t>
            </a:r>
            <a:r>
              <a:rPr dirty="0" sz="3600" spc="-170">
                <a:latin typeface="Lucida Sans Unicode"/>
                <a:cs typeface="Lucida Sans Unicode"/>
              </a:rPr>
              <a:t> </a:t>
            </a:r>
            <a:r>
              <a:rPr dirty="0" sz="3600" spc="-50">
                <a:latin typeface="Lucida Sans Unicode"/>
                <a:cs typeface="Lucida Sans Unicode"/>
              </a:rPr>
              <a:t>prepared</a:t>
            </a:r>
            <a:r>
              <a:rPr dirty="0" sz="3600" spc="-175">
                <a:latin typeface="Lucida Sans Unicode"/>
                <a:cs typeface="Lucida Sans Unicode"/>
              </a:rPr>
              <a:t> </a:t>
            </a:r>
            <a:r>
              <a:rPr dirty="0" sz="3600" spc="-95">
                <a:latin typeface="Lucida Sans Unicode"/>
                <a:cs typeface="Lucida Sans Unicode"/>
              </a:rPr>
              <a:t>against</a:t>
            </a:r>
            <a:r>
              <a:rPr dirty="0" sz="3600" spc="-175">
                <a:latin typeface="Lucida Sans Unicode"/>
                <a:cs typeface="Lucida Sans Unicode"/>
              </a:rPr>
              <a:t> </a:t>
            </a:r>
            <a:r>
              <a:rPr dirty="0" sz="3600" spc="-35">
                <a:latin typeface="Lucida Sans Unicode"/>
                <a:cs typeface="Lucida Sans Unicode"/>
              </a:rPr>
              <a:t>such </a:t>
            </a:r>
            <a:r>
              <a:rPr dirty="0" sz="3600" spc="-1120">
                <a:latin typeface="Lucida Sans Unicode"/>
                <a:cs typeface="Lucida Sans Unicode"/>
              </a:rPr>
              <a:t> </a:t>
            </a:r>
            <a:r>
              <a:rPr dirty="0" sz="3600" spc="-95">
                <a:latin typeface="Lucida Sans Unicode"/>
                <a:cs typeface="Lucida Sans Unicode"/>
              </a:rPr>
              <a:t>threats.</a:t>
            </a:r>
            <a:endParaRPr sz="3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962" y="5524136"/>
            <a:ext cx="16859248" cy="4762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3688" y="213360"/>
            <a:ext cx="7918704" cy="9753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6254" y="1885721"/>
            <a:ext cx="5294211" cy="3625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7685" y="2581694"/>
            <a:ext cx="3446322" cy="4404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5752" y="1627219"/>
            <a:ext cx="16357600" cy="21018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25899"/>
              </a:lnSpc>
              <a:spcBef>
                <a:spcPts val="125"/>
              </a:spcBef>
            </a:pPr>
            <a:r>
              <a:rPr dirty="0" sz="3600" spc="30"/>
              <a:t>Implementing </a:t>
            </a:r>
            <a:r>
              <a:rPr dirty="0" sz="3600" spc="35">
                <a:solidFill>
                  <a:srgbClr val="000000"/>
                </a:solidFill>
              </a:rPr>
              <a:t>multi-factor </a:t>
            </a:r>
            <a:r>
              <a:rPr dirty="0" sz="3600" spc="30">
                <a:solidFill>
                  <a:srgbClr val="000000"/>
                </a:solidFill>
              </a:rPr>
              <a:t>authentication</a:t>
            </a:r>
            <a:r>
              <a:rPr dirty="0" sz="3600" spc="30"/>
              <a:t>, </a:t>
            </a:r>
            <a:r>
              <a:rPr dirty="0" sz="3600"/>
              <a:t>regularly </a:t>
            </a:r>
            <a:r>
              <a:rPr dirty="0" sz="3600" spc="30"/>
              <a:t>updating passwords, </a:t>
            </a:r>
            <a:r>
              <a:rPr dirty="0" sz="3600" spc="25"/>
              <a:t>and </a:t>
            </a:r>
            <a:r>
              <a:rPr dirty="0" sz="3600" spc="30"/>
              <a:t> </a:t>
            </a:r>
            <a:r>
              <a:rPr dirty="0" sz="3600" spc="25"/>
              <a:t>using</a:t>
            </a:r>
            <a:r>
              <a:rPr dirty="0" sz="3600" spc="-195"/>
              <a:t> </a:t>
            </a:r>
            <a:r>
              <a:rPr dirty="0" sz="3600" spc="30">
                <a:solidFill>
                  <a:srgbClr val="000000"/>
                </a:solidFill>
              </a:rPr>
              <a:t>security</a:t>
            </a:r>
            <a:r>
              <a:rPr dirty="0" sz="3600" spc="-190">
                <a:solidFill>
                  <a:srgbClr val="000000"/>
                </a:solidFill>
              </a:rPr>
              <a:t> </a:t>
            </a:r>
            <a:r>
              <a:rPr dirty="0" sz="3600" spc="15">
                <a:solidFill>
                  <a:srgbClr val="000000"/>
                </a:solidFill>
              </a:rPr>
              <a:t>software</a:t>
            </a:r>
            <a:r>
              <a:rPr dirty="0" sz="3600" spc="-195">
                <a:solidFill>
                  <a:srgbClr val="000000"/>
                </a:solidFill>
              </a:rPr>
              <a:t> </a:t>
            </a:r>
            <a:r>
              <a:rPr dirty="0" sz="3600" spc="35"/>
              <a:t>can</a:t>
            </a:r>
            <a:r>
              <a:rPr dirty="0" sz="3600" spc="-190"/>
              <a:t> </a:t>
            </a:r>
            <a:r>
              <a:rPr dirty="0" sz="3600" spc="20"/>
              <a:t>help</a:t>
            </a:r>
            <a:r>
              <a:rPr dirty="0" sz="3600" spc="-195"/>
              <a:t> </a:t>
            </a:r>
            <a:r>
              <a:rPr dirty="0" sz="3600" spc="15"/>
              <a:t>prevent</a:t>
            </a:r>
            <a:r>
              <a:rPr dirty="0" sz="3600" spc="-190"/>
              <a:t> </a:t>
            </a:r>
            <a:r>
              <a:rPr dirty="0" sz="3600" spc="30"/>
              <a:t>phishing</a:t>
            </a:r>
            <a:r>
              <a:rPr dirty="0" sz="3600" spc="-195"/>
              <a:t> </a:t>
            </a:r>
            <a:r>
              <a:rPr dirty="0" sz="3600" spc="25"/>
              <a:t>attacks.</a:t>
            </a:r>
            <a:r>
              <a:rPr dirty="0" sz="3600" spc="-190"/>
              <a:t> </a:t>
            </a:r>
            <a:r>
              <a:rPr dirty="0" sz="3600" spc="-30"/>
              <a:t>Training</a:t>
            </a:r>
            <a:r>
              <a:rPr dirty="0" sz="3600" spc="-195"/>
              <a:t> </a:t>
            </a:r>
            <a:r>
              <a:rPr dirty="0" sz="3600" spc="30"/>
              <a:t>employees</a:t>
            </a:r>
            <a:r>
              <a:rPr dirty="0" sz="3600" spc="-190"/>
              <a:t> </a:t>
            </a:r>
            <a:r>
              <a:rPr dirty="0" sz="3600" spc="70"/>
              <a:t>to </a:t>
            </a:r>
            <a:r>
              <a:rPr dirty="0" sz="3600" spc="-944"/>
              <a:t> </a:t>
            </a:r>
            <a:r>
              <a:rPr dirty="0" sz="3600" spc="-35"/>
              <a:t>r</a:t>
            </a:r>
            <a:r>
              <a:rPr dirty="0" sz="3600" spc="-15"/>
              <a:t>e</a:t>
            </a:r>
            <a:r>
              <a:rPr dirty="0" sz="3600" spc="80"/>
              <a:t>c</a:t>
            </a:r>
            <a:r>
              <a:rPr dirty="0" sz="3600" spc="65"/>
              <a:t>o</a:t>
            </a:r>
            <a:r>
              <a:rPr dirty="0" sz="3600" spc="15"/>
              <a:t>g</a:t>
            </a:r>
            <a:r>
              <a:rPr dirty="0" sz="3600" spc="40"/>
              <a:t>n</a:t>
            </a:r>
            <a:r>
              <a:rPr dirty="0" sz="3600" spc="-10"/>
              <a:t>i</a:t>
            </a:r>
            <a:r>
              <a:rPr dirty="0" sz="3600" spc="-65"/>
              <a:t>z</a:t>
            </a:r>
            <a:r>
              <a:rPr dirty="0" sz="3600" spc="-10"/>
              <a:t>e</a:t>
            </a:r>
            <a:r>
              <a:rPr dirty="0" sz="3600" spc="-200"/>
              <a:t> </a:t>
            </a:r>
            <a:r>
              <a:rPr dirty="0" sz="3600" spc="55"/>
              <a:t>p</a:t>
            </a:r>
            <a:r>
              <a:rPr dirty="0" sz="3600" spc="40"/>
              <a:t>h</a:t>
            </a:r>
            <a:r>
              <a:rPr dirty="0" sz="3600" spc="-10"/>
              <a:t>i</a:t>
            </a:r>
            <a:r>
              <a:rPr dirty="0" sz="3600" spc="50"/>
              <a:t>s</a:t>
            </a:r>
            <a:r>
              <a:rPr dirty="0" sz="3600" spc="40"/>
              <a:t>h</a:t>
            </a:r>
            <a:r>
              <a:rPr dirty="0" sz="3600" spc="-10"/>
              <a:t>i</a:t>
            </a:r>
            <a:r>
              <a:rPr dirty="0" sz="3600" spc="40"/>
              <a:t>n</a:t>
            </a:r>
            <a:r>
              <a:rPr dirty="0" sz="3600" spc="20"/>
              <a:t>g</a:t>
            </a:r>
            <a:r>
              <a:rPr dirty="0" sz="3600" spc="-200"/>
              <a:t> </a:t>
            </a:r>
            <a:r>
              <a:rPr dirty="0" sz="3600" spc="-25"/>
              <a:t>a</a:t>
            </a:r>
            <a:r>
              <a:rPr dirty="0" sz="3600" spc="75"/>
              <a:t>tt</a:t>
            </a:r>
            <a:r>
              <a:rPr dirty="0" sz="3600" spc="-15"/>
              <a:t>e</a:t>
            </a:r>
            <a:r>
              <a:rPr dirty="0" sz="3600" spc="125"/>
              <a:t>m</a:t>
            </a:r>
            <a:r>
              <a:rPr dirty="0" sz="3600" spc="55"/>
              <a:t>p</a:t>
            </a:r>
            <a:r>
              <a:rPr dirty="0" sz="3600" spc="75"/>
              <a:t>t</a:t>
            </a:r>
            <a:r>
              <a:rPr dirty="0" sz="3600" spc="55"/>
              <a:t>s</a:t>
            </a:r>
            <a:r>
              <a:rPr dirty="0" sz="3600" spc="-200"/>
              <a:t> </a:t>
            </a:r>
            <a:r>
              <a:rPr dirty="0" sz="3600" spc="-10"/>
              <a:t>i</a:t>
            </a:r>
            <a:r>
              <a:rPr dirty="0" sz="3600" spc="55"/>
              <a:t>s</a:t>
            </a:r>
            <a:r>
              <a:rPr dirty="0" sz="3600" spc="-200"/>
              <a:t> </a:t>
            </a:r>
            <a:r>
              <a:rPr dirty="0" sz="3600" spc="-25"/>
              <a:t>a</a:t>
            </a:r>
            <a:r>
              <a:rPr dirty="0" sz="3600" spc="-10"/>
              <a:t>l</a:t>
            </a:r>
            <a:r>
              <a:rPr dirty="0" sz="3600" spc="50"/>
              <a:t>s</a:t>
            </a:r>
            <a:r>
              <a:rPr dirty="0" sz="3600" spc="70"/>
              <a:t>o</a:t>
            </a:r>
            <a:r>
              <a:rPr dirty="0" sz="3600" spc="-200"/>
              <a:t> </a:t>
            </a:r>
            <a:r>
              <a:rPr dirty="0" sz="3600" spc="80"/>
              <a:t>c</a:t>
            </a:r>
            <a:r>
              <a:rPr dirty="0" sz="3600"/>
              <a:t>r</a:t>
            </a:r>
            <a:r>
              <a:rPr dirty="0" sz="3600" spc="35"/>
              <a:t>u</a:t>
            </a:r>
            <a:r>
              <a:rPr dirty="0" sz="3600" spc="80"/>
              <a:t>c</a:t>
            </a:r>
            <a:r>
              <a:rPr dirty="0" sz="3600" spc="-10"/>
              <a:t>i</a:t>
            </a:r>
            <a:r>
              <a:rPr dirty="0" sz="3600" spc="-25"/>
              <a:t>a</a:t>
            </a:r>
            <a:r>
              <a:rPr dirty="0" sz="3600" spc="-5"/>
              <a:t>l</a:t>
            </a:r>
            <a:r>
              <a:rPr dirty="0" sz="3600" spc="-200"/>
              <a:t> </a:t>
            </a:r>
            <a:r>
              <a:rPr dirty="0" sz="3600" spc="-5"/>
              <a:t>f</a:t>
            </a:r>
            <a:r>
              <a:rPr dirty="0" sz="3600" spc="65"/>
              <a:t>o</a:t>
            </a:r>
            <a:r>
              <a:rPr dirty="0" sz="3600" spc="5"/>
              <a:t>r</a:t>
            </a:r>
            <a:r>
              <a:rPr dirty="0" sz="3600" spc="-270"/>
              <a:t> </a:t>
            </a:r>
            <a:r>
              <a:rPr dirty="0" sz="3600" spc="125"/>
              <a:t>m</a:t>
            </a:r>
            <a:r>
              <a:rPr dirty="0" sz="3600" spc="-25"/>
              <a:t>a</a:t>
            </a:r>
            <a:r>
              <a:rPr dirty="0" sz="3600" spc="-10"/>
              <a:t>i</a:t>
            </a:r>
            <a:r>
              <a:rPr dirty="0" sz="3600" spc="40"/>
              <a:t>n</a:t>
            </a:r>
            <a:r>
              <a:rPr dirty="0" sz="3600" spc="75"/>
              <a:t>t</a:t>
            </a:r>
            <a:r>
              <a:rPr dirty="0" sz="3600" spc="-25"/>
              <a:t>a</a:t>
            </a:r>
            <a:r>
              <a:rPr dirty="0" sz="3600" spc="-10"/>
              <a:t>i</a:t>
            </a:r>
            <a:r>
              <a:rPr dirty="0" sz="3600" spc="40"/>
              <a:t>n</a:t>
            </a:r>
            <a:r>
              <a:rPr dirty="0" sz="3600" spc="-10"/>
              <a:t>i</a:t>
            </a:r>
            <a:r>
              <a:rPr dirty="0" sz="3600" spc="40"/>
              <a:t>n</a:t>
            </a:r>
            <a:r>
              <a:rPr dirty="0" sz="3600" spc="20"/>
              <a:t>g</a:t>
            </a:r>
            <a:r>
              <a:rPr dirty="0" sz="3600" spc="-200"/>
              <a:t> </a:t>
            </a:r>
            <a:r>
              <a:rPr dirty="0" sz="3600" spc="-20"/>
              <a:t>a</a:t>
            </a:r>
            <a:r>
              <a:rPr dirty="0" sz="3600" spc="-200"/>
              <a:t> </a:t>
            </a:r>
            <a:r>
              <a:rPr dirty="0" sz="3600" spc="50"/>
              <a:t>s</a:t>
            </a:r>
            <a:r>
              <a:rPr dirty="0" sz="3600" spc="-15"/>
              <a:t>e</a:t>
            </a:r>
            <a:r>
              <a:rPr dirty="0" sz="3600" spc="80"/>
              <a:t>c</a:t>
            </a:r>
            <a:r>
              <a:rPr dirty="0" sz="3600" spc="35"/>
              <a:t>u</a:t>
            </a:r>
            <a:r>
              <a:rPr dirty="0" sz="3600" spc="-35"/>
              <a:t>r</a:t>
            </a:r>
            <a:r>
              <a:rPr dirty="0" sz="3600" spc="-10"/>
              <a:t>e</a:t>
            </a:r>
            <a:r>
              <a:rPr dirty="0" sz="3600" spc="-200"/>
              <a:t> </a:t>
            </a:r>
            <a:r>
              <a:rPr dirty="0" sz="3600" spc="-15"/>
              <a:t>e</a:t>
            </a:r>
            <a:r>
              <a:rPr dirty="0" sz="3600" spc="40"/>
              <a:t>n</a:t>
            </a:r>
            <a:r>
              <a:rPr dirty="0" sz="3600" spc="25"/>
              <a:t>v</a:t>
            </a:r>
            <a:r>
              <a:rPr dirty="0" sz="3600" spc="-10"/>
              <a:t>i</a:t>
            </a:r>
            <a:r>
              <a:rPr dirty="0" sz="3600" spc="-35"/>
              <a:t>r</a:t>
            </a:r>
            <a:r>
              <a:rPr dirty="0" sz="3600" spc="65"/>
              <a:t>o</a:t>
            </a:r>
            <a:r>
              <a:rPr dirty="0" sz="3600" spc="40"/>
              <a:t>n</a:t>
            </a:r>
            <a:r>
              <a:rPr dirty="0" sz="3600" spc="125"/>
              <a:t>m</a:t>
            </a:r>
            <a:r>
              <a:rPr dirty="0" sz="3600" spc="-15"/>
              <a:t>e</a:t>
            </a:r>
            <a:r>
              <a:rPr dirty="0" sz="3600" spc="40"/>
              <a:t>n</a:t>
            </a:r>
            <a:r>
              <a:rPr dirty="0" sz="3600" spc="75"/>
              <a:t>t</a:t>
            </a:r>
            <a:r>
              <a:rPr dirty="0" sz="3600" spc="5"/>
              <a:t>.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435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78402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80"/>
                </a:lnTo>
                <a:lnTo>
                  <a:pt x="274307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83357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9187205" y="4582"/>
            <a:ext cx="9096375" cy="10282555"/>
            <a:chOff x="9187205" y="4582"/>
            <a:chExt cx="9096375" cy="10282555"/>
          </a:xfrm>
        </p:grpSpPr>
        <p:sp>
          <p:nvSpPr>
            <p:cNvPr id="6" name="object 6"/>
            <p:cNvSpPr/>
            <p:nvPr/>
          </p:nvSpPr>
          <p:spPr>
            <a:xfrm>
              <a:off x="9187205" y="4582"/>
              <a:ext cx="9096375" cy="10282555"/>
            </a:xfrm>
            <a:custGeom>
              <a:avLst/>
              <a:gdLst/>
              <a:ahLst/>
              <a:cxnLst/>
              <a:rect l="l" t="t" r="r" b="b"/>
              <a:pathLst>
                <a:path w="9096375" h="10282555">
                  <a:moveTo>
                    <a:pt x="9096373" y="0"/>
                  </a:moveTo>
                  <a:lnTo>
                    <a:pt x="0" y="6240655"/>
                  </a:lnTo>
                  <a:lnTo>
                    <a:pt x="2750123" y="10282416"/>
                  </a:lnTo>
                  <a:lnTo>
                    <a:pt x="9096373" y="10282416"/>
                  </a:lnTo>
                  <a:lnTo>
                    <a:pt x="9096373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5013" y="169811"/>
              <a:ext cx="6515087" cy="921945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55" y="1176528"/>
            <a:ext cx="8040624" cy="10027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8760" y="4003802"/>
            <a:ext cx="1746770" cy="4424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022" y="4708652"/>
            <a:ext cx="2274957" cy="4424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09415" y="4708652"/>
            <a:ext cx="3940438" cy="4383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68017" y="3737197"/>
            <a:ext cx="9154795" cy="4244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6400"/>
              </a:lnSpc>
              <a:spcBef>
                <a:spcPts val="105"/>
              </a:spcBef>
            </a:pPr>
            <a:r>
              <a:rPr dirty="0" sz="365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dirty="0" sz="3650" spc="-2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dirty="0" sz="3650" spc="10">
                <a:solidFill>
                  <a:srgbClr val="191919"/>
                </a:solidFill>
                <a:latin typeface="Microsoft Sans Serif"/>
                <a:cs typeface="Microsoft Sans Serif"/>
              </a:rPr>
              <a:t>g</a:t>
            </a:r>
            <a:r>
              <a:rPr dirty="0" sz="3650" spc="30">
                <a:solidFill>
                  <a:srgbClr val="191919"/>
                </a:solidFill>
                <a:latin typeface="Microsoft Sans Serif"/>
                <a:cs typeface="Microsoft Sans Serif"/>
              </a:rPr>
              <a:t>u</a:t>
            </a:r>
            <a:r>
              <a:rPr dirty="0" sz="3650" spc="-10">
                <a:solidFill>
                  <a:srgbClr val="191919"/>
                </a:solidFill>
                <a:latin typeface="Microsoft Sans Serif"/>
                <a:cs typeface="Microsoft Sans Serif"/>
              </a:rPr>
              <a:t>l</a:t>
            </a:r>
            <a:r>
              <a:rPr dirty="0" sz="3650" spc="-3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dirty="0" sz="3650" spc="5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dirty="0" sz="3650" spc="-27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70">
                <a:solidFill>
                  <a:srgbClr val="191919"/>
                </a:solidFill>
                <a:latin typeface="Microsoft Sans Serif"/>
                <a:cs typeface="Microsoft Sans Serif"/>
              </a:rPr>
              <a:t>t</a:t>
            </a:r>
            <a:r>
              <a:rPr dirty="0" sz="3650" spc="-35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dirty="0" sz="3650" spc="-3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dirty="0" sz="3650" spc="-10">
                <a:solidFill>
                  <a:srgbClr val="191919"/>
                </a:solidFill>
                <a:latin typeface="Microsoft Sans Serif"/>
                <a:cs typeface="Microsoft Sans Serif"/>
              </a:rPr>
              <a:t>i</a:t>
            </a:r>
            <a:r>
              <a:rPr dirty="0" sz="3650" spc="35">
                <a:solidFill>
                  <a:srgbClr val="191919"/>
                </a:solidFill>
                <a:latin typeface="Microsoft Sans Serif"/>
                <a:cs typeface="Microsoft Sans Serif"/>
              </a:rPr>
              <a:t>n</a:t>
            </a:r>
            <a:r>
              <a:rPr dirty="0" sz="3650" spc="-10">
                <a:solidFill>
                  <a:srgbClr val="191919"/>
                </a:solidFill>
                <a:latin typeface="Microsoft Sans Serif"/>
                <a:cs typeface="Microsoft Sans Serif"/>
              </a:rPr>
              <a:t>i</a:t>
            </a:r>
            <a:r>
              <a:rPr dirty="0" sz="3650" spc="35">
                <a:solidFill>
                  <a:srgbClr val="191919"/>
                </a:solidFill>
                <a:latin typeface="Microsoft Sans Serif"/>
                <a:cs typeface="Microsoft Sans Serif"/>
              </a:rPr>
              <a:t>n</a:t>
            </a:r>
            <a:r>
              <a:rPr dirty="0" sz="3650" spc="15">
                <a:solidFill>
                  <a:srgbClr val="191919"/>
                </a:solidFill>
                <a:latin typeface="Microsoft Sans Serif"/>
                <a:cs typeface="Microsoft Sans Serif"/>
              </a:rPr>
              <a:t>g</a:t>
            </a:r>
            <a:r>
              <a:rPr dirty="0" sz="3650" spc="-204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45">
                <a:solidFill>
                  <a:srgbClr val="191919"/>
                </a:solidFill>
                <a:latin typeface="Microsoft Sans Serif"/>
                <a:cs typeface="Microsoft Sans Serif"/>
              </a:rPr>
              <a:t>s</a:t>
            </a:r>
            <a:r>
              <a:rPr dirty="0" sz="3650" spc="-2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dirty="0" sz="3650" spc="45">
                <a:solidFill>
                  <a:srgbClr val="191919"/>
                </a:solidFill>
                <a:latin typeface="Microsoft Sans Serif"/>
                <a:cs typeface="Microsoft Sans Serif"/>
              </a:rPr>
              <a:t>ss</a:t>
            </a:r>
            <a:r>
              <a:rPr dirty="0" sz="3650" spc="-10">
                <a:solidFill>
                  <a:srgbClr val="191919"/>
                </a:solidFill>
                <a:latin typeface="Microsoft Sans Serif"/>
                <a:cs typeface="Microsoft Sans Serif"/>
              </a:rPr>
              <a:t>i</a:t>
            </a:r>
            <a:r>
              <a:rPr dirty="0" sz="3650" spc="6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dirty="0" sz="3650" spc="35">
                <a:solidFill>
                  <a:srgbClr val="191919"/>
                </a:solidFill>
                <a:latin typeface="Microsoft Sans Serif"/>
                <a:cs typeface="Microsoft Sans Serif"/>
              </a:rPr>
              <a:t>n</a:t>
            </a:r>
            <a:r>
              <a:rPr dirty="0" sz="3650" spc="50">
                <a:solidFill>
                  <a:srgbClr val="191919"/>
                </a:solidFill>
                <a:latin typeface="Microsoft Sans Serif"/>
                <a:cs typeface="Microsoft Sans Serif"/>
              </a:rPr>
              <a:t>s</a:t>
            </a:r>
            <a:r>
              <a:rPr dirty="0" sz="3650" spc="-204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6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dirty="0" sz="3650" spc="40">
                <a:solidFill>
                  <a:srgbClr val="191919"/>
                </a:solidFill>
                <a:latin typeface="Microsoft Sans Serif"/>
                <a:cs typeface="Microsoft Sans Serif"/>
              </a:rPr>
              <a:t>n</a:t>
            </a:r>
            <a:r>
              <a:rPr dirty="0" sz="3650" spc="-20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50">
                <a:latin typeface="Microsoft Sans Serif"/>
                <a:cs typeface="Microsoft Sans Serif"/>
              </a:rPr>
              <a:t>p</a:t>
            </a:r>
            <a:r>
              <a:rPr dirty="0" sz="3650" spc="35">
                <a:latin typeface="Microsoft Sans Serif"/>
                <a:cs typeface="Microsoft Sans Serif"/>
              </a:rPr>
              <a:t>h</a:t>
            </a:r>
            <a:r>
              <a:rPr dirty="0" sz="3650" spc="-10">
                <a:latin typeface="Microsoft Sans Serif"/>
                <a:cs typeface="Microsoft Sans Serif"/>
              </a:rPr>
              <a:t>i</a:t>
            </a:r>
            <a:r>
              <a:rPr dirty="0" sz="3650" spc="45">
                <a:latin typeface="Microsoft Sans Serif"/>
                <a:cs typeface="Microsoft Sans Serif"/>
              </a:rPr>
              <a:t>s</a:t>
            </a:r>
            <a:r>
              <a:rPr dirty="0" sz="3650" spc="35">
                <a:latin typeface="Microsoft Sans Serif"/>
                <a:cs typeface="Microsoft Sans Serif"/>
              </a:rPr>
              <a:t>h</a:t>
            </a:r>
            <a:r>
              <a:rPr dirty="0" sz="3650" spc="-10">
                <a:latin typeface="Microsoft Sans Serif"/>
                <a:cs typeface="Microsoft Sans Serif"/>
              </a:rPr>
              <a:t>i</a:t>
            </a:r>
            <a:r>
              <a:rPr dirty="0" sz="3650" spc="35">
                <a:latin typeface="Microsoft Sans Serif"/>
                <a:cs typeface="Microsoft Sans Serif"/>
              </a:rPr>
              <a:t>n</a:t>
            </a:r>
            <a:r>
              <a:rPr dirty="0" sz="3650" spc="10">
                <a:latin typeface="Microsoft Sans Serif"/>
                <a:cs typeface="Microsoft Sans Serif"/>
              </a:rPr>
              <a:t>g  </a:t>
            </a:r>
            <a:r>
              <a:rPr dirty="0" sz="3650" spc="25">
                <a:latin typeface="Microsoft Sans Serif"/>
                <a:cs typeface="Microsoft Sans Serif"/>
              </a:rPr>
              <a:t>recognition</a:t>
            </a:r>
            <a:r>
              <a:rPr dirty="0" sz="3650" spc="-200">
                <a:latin typeface="Microsoft Sans Serif"/>
                <a:cs typeface="Microsoft Sans Serif"/>
              </a:rPr>
              <a:t> </a:t>
            </a:r>
            <a:r>
              <a:rPr dirty="0" sz="3650" spc="20">
                <a:solidFill>
                  <a:srgbClr val="191919"/>
                </a:solidFill>
                <a:latin typeface="Microsoft Sans Serif"/>
                <a:cs typeface="Microsoft Sans Serif"/>
              </a:rPr>
              <a:t>and</a:t>
            </a:r>
            <a:r>
              <a:rPr dirty="0" sz="3650" spc="-20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20">
                <a:latin typeface="Microsoft Sans Serif"/>
                <a:cs typeface="Microsoft Sans Serif"/>
              </a:rPr>
              <a:t>response</a:t>
            </a:r>
            <a:r>
              <a:rPr dirty="0" sz="3650" spc="-204">
                <a:latin typeface="Microsoft Sans Serif"/>
                <a:cs typeface="Microsoft Sans Serif"/>
              </a:rPr>
              <a:t> </a:t>
            </a:r>
            <a:r>
              <a:rPr dirty="0" sz="3650" spc="45">
                <a:latin typeface="Microsoft Sans Serif"/>
                <a:cs typeface="Microsoft Sans Serif"/>
              </a:rPr>
              <a:t>protocols</a:t>
            </a:r>
            <a:r>
              <a:rPr dirty="0" sz="3650" spc="-200">
                <a:latin typeface="Microsoft Sans Serif"/>
                <a:cs typeface="Microsoft Sans Serif"/>
              </a:rPr>
              <a:t> </a:t>
            </a:r>
            <a:r>
              <a:rPr dirty="0" sz="3650" spc="-25">
                <a:solidFill>
                  <a:srgbClr val="191919"/>
                </a:solidFill>
                <a:latin typeface="Microsoft Sans Serif"/>
                <a:cs typeface="Microsoft Sans Serif"/>
              </a:rPr>
              <a:t>are</a:t>
            </a:r>
            <a:r>
              <a:rPr dirty="0" sz="3650" spc="-204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5">
                <a:solidFill>
                  <a:srgbClr val="191919"/>
                </a:solidFill>
                <a:latin typeface="Microsoft Sans Serif"/>
                <a:cs typeface="Microsoft Sans Serif"/>
              </a:rPr>
              <a:t>vital. </a:t>
            </a:r>
            <a:r>
              <a:rPr dirty="0" sz="3650" spc="-95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30">
                <a:solidFill>
                  <a:srgbClr val="191919"/>
                </a:solidFill>
                <a:latin typeface="Microsoft Sans Serif"/>
                <a:cs typeface="Microsoft Sans Serif"/>
              </a:rPr>
              <a:t>Employees </a:t>
            </a:r>
            <a:r>
              <a:rPr dirty="0" sz="3650" spc="35">
                <a:solidFill>
                  <a:srgbClr val="191919"/>
                </a:solidFill>
                <a:latin typeface="Microsoft Sans Serif"/>
                <a:cs typeface="Microsoft Sans Serif"/>
              </a:rPr>
              <a:t>should </a:t>
            </a:r>
            <a:r>
              <a:rPr dirty="0" sz="3650" spc="20">
                <a:solidFill>
                  <a:srgbClr val="191919"/>
                </a:solidFill>
                <a:latin typeface="Microsoft Sans Serif"/>
                <a:cs typeface="Microsoft Sans Serif"/>
              </a:rPr>
              <a:t>be </a:t>
            </a:r>
            <a:r>
              <a:rPr dirty="0" sz="3650" spc="15">
                <a:solidFill>
                  <a:srgbClr val="191919"/>
                </a:solidFill>
                <a:latin typeface="Microsoft Sans Serif"/>
                <a:cs typeface="Microsoft Sans Serif"/>
              </a:rPr>
              <a:t>encouraged </a:t>
            </a:r>
            <a:r>
              <a:rPr dirty="0" sz="3650" spc="70">
                <a:solidFill>
                  <a:srgbClr val="191919"/>
                </a:solidFill>
                <a:latin typeface="Microsoft Sans Serif"/>
                <a:cs typeface="Microsoft Sans Serif"/>
              </a:rPr>
              <a:t>to </a:t>
            </a:r>
            <a:r>
              <a:rPr dirty="0" sz="3650" spc="20">
                <a:solidFill>
                  <a:srgbClr val="191919"/>
                </a:solidFill>
                <a:latin typeface="Microsoft Sans Serif"/>
                <a:cs typeface="Microsoft Sans Serif"/>
              </a:rPr>
              <a:t>report </a:t>
            </a:r>
            <a:r>
              <a:rPr dirty="0" sz="3650" spc="2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35">
                <a:solidFill>
                  <a:srgbClr val="191919"/>
                </a:solidFill>
                <a:latin typeface="Microsoft Sans Serif"/>
                <a:cs typeface="Microsoft Sans Serif"/>
              </a:rPr>
              <a:t>suspicious </a:t>
            </a:r>
            <a:r>
              <a:rPr dirty="0" sz="3650" spc="20">
                <a:solidFill>
                  <a:srgbClr val="191919"/>
                </a:solidFill>
                <a:latin typeface="Microsoft Sans Serif"/>
                <a:cs typeface="Microsoft Sans Serif"/>
              </a:rPr>
              <a:t>activities </a:t>
            </a:r>
            <a:r>
              <a:rPr dirty="0" sz="3650" spc="-15">
                <a:solidFill>
                  <a:srgbClr val="191919"/>
                </a:solidFill>
                <a:latin typeface="Microsoft Sans Serif"/>
                <a:cs typeface="Microsoft Sans Serif"/>
              </a:rPr>
              <a:t>immediately. </a:t>
            </a:r>
            <a:r>
              <a:rPr dirty="0" sz="3650" spc="75">
                <a:solidFill>
                  <a:srgbClr val="191919"/>
                </a:solidFill>
                <a:latin typeface="Microsoft Sans Serif"/>
                <a:cs typeface="Microsoft Sans Serif"/>
              </a:rPr>
              <a:t>A </a:t>
            </a:r>
            <a:r>
              <a:rPr dirty="0" sz="3650" spc="-5">
                <a:solidFill>
                  <a:srgbClr val="191919"/>
                </a:solidFill>
                <a:latin typeface="Microsoft Sans Serif"/>
                <a:cs typeface="Microsoft Sans Serif"/>
              </a:rPr>
              <a:t>well- </a:t>
            </a:r>
            <a:r>
              <a:rPr dirty="0" sz="365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30">
                <a:solidFill>
                  <a:srgbClr val="191919"/>
                </a:solidFill>
                <a:latin typeface="Microsoft Sans Serif"/>
                <a:cs typeface="Microsoft Sans Serif"/>
              </a:rPr>
              <a:t>informed</a:t>
            </a:r>
            <a:r>
              <a:rPr dirty="0" sz="36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25">
                <a:solidFill>
                  <a:srgbClr val="191919"/>
                </a:solidFill>
                <a:latin typeface="Microsoft Sans Serif"/>
                <a:cs typeface="Microsoft Sans Serif"/>
              </a:rPr>
              <a:t>workforce</a:t>
            </a:r>
            <a:r>
              <a:rPr dirty="0" sz="36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20">
                <a:solidFill>
                  <a:srgbClr val="191919"/>
                </a:solidFill>
                <a:latin typeface="Microsoft Sans Serif"/>
                <a:cs typeface="Microsoft Sans Serif"/>
              </a:rPr>
              <a:t>is</a:t>
            </a:r>
            <a:r>
              <a:rPr dirty="0" sz="36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30">
                <a:solidFill>
                  <a:srgbClr val="191919"/>
                </a:solidFill>
                <a:latin typeface="Microsoft Sans Serif"/>
                <a:cs typeface="Microsoft Sans Serif"/>
              </a:rPr>
              <a:t>the</a:t>
            </a:r>
            <a:r>
              <a:rPr dirty="0" sz="36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40">
                <a:solidFill>
                  <a:srgbClr val="191919"/>
                </a:solidFill>
                <a:latin typeface="Microsoft Sans Serif"/>
                <a:cs typeface="Microsoft Sans Serif"/>
              </a:rPr>
              <a:t>ﬁrst</a:t>
            </a:r>
            <a:r>
              <a:rPr dirty="0" sz="36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>
                <a:solidFill>
                  <a:srgbClr val="191919"/>
                </a:solidFill>
                <a:latin typeface="Microsoft Sans Serif"/>
                <a:cs typeface="Microsoft Sans Serif"/>
              </a:rPr>
              <a:t>line</a:t>
            </a:r>
            <a:r>
              <a:rPr dirty="0" sz="36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40">
                <a:solidFill>
                  <a:srgbClr val="191919"/>
                </a:solidFill>
                <a:latin typeface="Microsoft Sans Serif"/>
                <a:cs typeface="Microsoft Sans Serif"/>
              </a:rPr>
              <a:t>of</a:t>
            </a:r>
            <a:r>
              <a:rPr dirty="0" sz="3650" spc="-215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0">
                <a:solidFill>
                  <a:srgbClr val="191919"/>
                </a:solidFill>
                <a:latin typeface="Microsoft Sans Serif"/>
                <a:cs typeface="Microsoft Sans Serif"/>
              </a:rPr>
              <a:t>defense </a:t>
            </a:r>
            <a:r>
              <a:rPr dirty="0" sz="3650" spc="-95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15">
                <a:solidFill>
                  <a:srgbClr val="191919"/>
                </a:solidFill>
                <a:latin typeface="Microsoft Sans Serif"/>
                <a:cs typeface="Microsoft Sans Serif"/>
              </a:rPr>
              <a:t>against</a:t>
            </a:r>
            <a:r>
              <a:rPr dirty="0" sz="3650" spc="-21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25">
                <a:solidFill>
                  <a:srgbClr val="191919"/>
                </a:solidFill>
                <a:latin typeface="Microsoft Sans Serif"/>
                <a:cs typeface="Microsoft Sans Serif"/>
              </a:rPr>
              <a:t>phishing</a:t>
            </a:r>
            <a:r>
              <a:rPr dirty="0" sz="3650" spc="-204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40">
                <a:solidFill>
                  <a:srgbClr val="191919"/>
                </a:solidFill>
                <a:latin typeface="Microsoft Sans Serif"/>
                <a:cs typeface="Microsoft Sans Serif"/>
              </a:rPr>
              <a:t>attempts.</a:t>
            </a:r>
            <a:endParaRPr sz="3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2024-11-22T18:47:11Z</dcterms:created>
  <dcterms:modified xsi:type="dcterms:W3CDTF">2024-11-22T18:47:11Z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2024-11-22T00:00:00Z</vt:filetime>
  </property>
</Properties>
</file>